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56" r:id="rId5"/>
    <p:sldId id="257"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C1D4"/>
    <a:srgbClr val="EB1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5" d="100"/>
          <a:sy n="55" d="100"/>
        </p:scale>
        <p:origin x="22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2F9488-80C1-4FFF-8CFE-22C3DC7126E4}" type="datetimeFigureOut">
              <a:rPr lang="en-PH" smtClean="0"/>
              <a:t>16/04/2019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331707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F9488-80C1-4FFF-8CFE-22C3DC7126E4}" type="datetimeFigureOut">
              <a:rPr lang="en-PH" smtClean="0"/>
              <a:t>16/04/2019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265687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F9488-80C1-4FFF-8CFE-22C3DC7126E4}" type="datetimeFigureOut">
              <a:rPr lang="en-PH" smtClean="0"/>
              <a:t>16/04/2019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18472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F9488-80C1-4FFF-8CFE-22C3DC7126E4}" type="datetimeFigureOut">
              <a:rPr lang="en-PH" smtClean="0"/>
              <a:t>16/04/2019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280526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F9488-80C1-4FFF-8CFE-22C3DC7126E4}" type="datetimeFigureOut">
              <a:rPr lang="en-PH" smtClean="0"/>
              <a:t>16/04/2019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321721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2F9488-80C1-4FFF-8CFE-22C3DC7126E4}" type="datetimeFigureOut">
              <a:rPr lang="en-PH" smtClean="0"/>
              <a:t>16/04/2019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380078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2F9488-80C1-4FFF-8CFE-22C3DC7126E4}" type="datetimeFigureOut">
              <a:rPr lang="en-PH" smtClean="0"/>
              <a:t>16/04/2019</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78525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2F9488-80C1-4FFF-8CFE-22C3DC7126E4}" type="datetimeFigureOut">
              <a:rPr lang="en-PH" smtClean="0"/>
              <a:t>16/04/2019</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908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F9488-80C1-4FFF-8CFE-22C3DC7126E4}" type="datetimeFigureOut">
              <a:rPr lang="en-PH" smtClean="0"/>
              <a:t>16/04/2019</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106420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2F9488-80C1-4FFF-8CFE-22C3DC7126E4}" type="datetimeFigureOut">
              <a:rPr lang="en-PH" smtClean="0"/>
              <a:t>16/04/2019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196478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2F9488-80C1-4FFF-8CFE-22C3DC7126E4}" type="datetimeFigureOut">
              <a:rPr lang="en-PH" smtClean="0"/>
              <a:t>16/04/2019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32EB186-E9B4-407B-B695-E57D804CE132}" type="slidenum">
              <a:rPr lang="en-PH" smtClean="0"/>
              <a:t>‹#›</a:t>
            </a:fld>
            <a:endParaRPr lang="en-PH"/>
          </a:p>
        </p:txBody>
      </p:sp>
    </p:spTree>
    <p:extLst>
      <p:ext uri="{BB962C8B-B14F-4D97-AF65-F5344CB8AC3E}">
        <p14:creationId xmlns:p14="http://schemas.microsoft.com/office/powerpoint/2010/main" val="205680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32F9488-80C1-4FFF-8CFE-22C3DC7126E4}" type="datetimeFigureOut">
              <a:rPr lang="en-PH" smtClean="0"/>
              <a:t>16/04/2019</a:t>
            </a:fld>
            <a:endParaRPr lang="en-PH"/>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32EB186-E9B4-407B-B695-E57D804CE132}" type="slidenum">
              <a:rPr lang="en-PH" smtClean="0"/>
              <a:t>‹#›</a:t>
            </a:fld>
            <a:endParaRPr lang="en-PH"/>
          </a:p>
        </p:txBody>
      </p:sp>
    </p:spTree>
    <p:extLst>
      <p:ext uri="{BB962C8B-B14F-4D97-AF65-F5344CB8AC3E}">
        <p14:creationId xmlns:p14="http://schemas.microsoft.com/office/powerpoint/2010/main" val="3709348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showamop.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www.showamop.com/" TargetMode="External"/><Relationship Id="rId3" Type="http://schemas.openxmlformats.org/officeDocument/2006/relationships/image" Target="../media/image5.jfif"/><Relationship Id="rId7"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image" Target="../media/image6.jfif"/></Relationships>
</file>

<file path=ppt/slides/_rels/slide3.xml.rels><?xml version="1.0" encoding="UTF-8" standalone="yes"?>
<Relationships xmlns="http://schemas.openxmlformats.org/package/2006/relationships"><Relationship Id="rId8" Type="http://schemas.openxmlformats.org/officeDocument/2006/relationships/image" Target="../media/image12.jfif"/><Relationship Id="rId3" Type="http://schemas.microsoft.com/office/2007/relationships/hdphoto" Target="../media/hdphoto2.wdp"/><Relationship Id="rId7" Type="http://schemas.openxmlformats.org/officeDocument/2006/relationships/image" Target="../media/image11.png"/><Relationship Id="rId12"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4.jfif"/><Relationship Id="rId5" Type="http://schemas.microsoft.com/office/2007/relationships/hdphoto" Target="../media/hdphoto3.wdp"/><Relationship Id="rId10" Type="http://schemas.openxmlformats.org/officeDocument/2006/relationships/image" Target="../media/image13.jpg"/><Relationship Id="rId4" Type="http://schemas.openxmlformats.org/officeDocument/2006/relationships/image" Target="../media/image9.png"/><Relationship Id="rId9" Type="http://schemas.openxmlformats.org/officeDocument/2006/relationships/hyperlink" Target="http://www.showamop.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www.showamop.com/"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hyperlink" Target="http://www.showamop.com/" TargetMode="External"/><Relationship Id="rId3" Type="http://schemas.microsoft.com/office/2007/relationships/hdphoto" Target="../media/hdphoto6.wdp"/><Relationship Id="rId7"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75978FDD-B568-4FA1-8F3E-8E80F8DF736A}"/>
              </a:ext>
            </a:extLst>
          </p:cNvPr>
          <p:cNvSpPr/>
          <p:nvPr/>
        </p:nvSpPr>
        <p:spPr>
          <a:xfrm rot="16200000">
            <a:off x="-413238" y="1872761"/>
            <a:ext cx="7684477" cy="6858000"/>
          </a:xfrm>
          <a:prstGeom prst="rtTriangle">
            <a:avLst/>
          </a:prstGeom>
          <a:solidFill>
            <a:srgbClr val="EB1D75"/>
          </a:solidFill>
          <a:ln>
            <a:solidFill>
              <a:srgbClr val="EB1D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Right Triangle 5">
            <a:extLst>
              <a:ext uri="{FF2B5EF4-FFF2-40B4-BE49-F238E27FC236}">
                <a16:creationId xmlns:a16="http://schemas.microsoft.com/office/drawing/2014/main" id="{1CF5F372-D592-4FD6-9D12-F55ACCB590C9}"/>
              </a:ext>
            </a:extLst>
          </p:cNvPr>
          <p:cNvSpPr/>
          <p:nvPr/>
        </p:nvSpPr>
        <p:spPr>
          <a:xfrm rot="10800000">
            <a:off x="-2" y="-1"/>
            <a:ext cx="6858002" cy="3358661"/>
          </a:xfrm>
          <a:prstGeom prst="rtTriangle">
            <a:avLst/>
          </a:prstGeom>
          <a:solidFill>
            <a:srgbClr val="34C1D4"/>
          </a:solidFill>
          <a:ln>
            <a:solidFill>
              <a:srgbClr val="34C1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ight Triangle 6">
            <a:extLst>
              <a:ext uri="{FF2B5EF4-FFF2-40B4-BE49-F238E27FC236}">
                <a16:creationId xmlns:a16="http://schemas.microsoft.com/office/drawing/2014/main" id="{629B6263-7E0A-46E9-968D-842E4F614261}"/>
              </a:ext>
            </a:extLst>
          </p:cNvPr>
          <p:cNvSpPr/>
          <p:nvPr/>
        </p:nvSpPr>
        <p:spPr>
          <a:xfrm>
            <a:off x="-52759" y="5270991"/>
            <a:ext cx="6717323" cy="38510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9" name="Straight Connector 8">
            <a:extLst>
              <a:ext uri="{FF2B5EF4-FFF2-40B4-BE49-F238E27FC236}">
                <a16:creationId xmlns:a16="http://schemas.microsoft.com/office/drawing/2014/main" id="{19E2A9C5-B956-4327-8A9E-CE901DB698C2}"/>
              </a:ext>
            </a:extLst>
          </p:cNvPr>
          <p:cNvCxnSpPr/>
          <p:nvPr/>
        </p:nvCxnSpPr>
        <p:spPr>
          <a:xfrm flipH="1" flipV="1">
            <a:off x="4853355" y="1899138"/>
            <a:ext cx="2004646" cy="1160585"/>
          </a:xfrm>
          <a:prstGeom prst="line">
            <a:avLst/>
          </a:prstGeom>
          <a:ln w="69850">
            <a:solidFill>
              <a:srgbClr val="EB1D7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DBD36B-316E-4F41-947B-0385D9F1E31F}"/>
              </a:ext>
            </a:extLst>
          </p:cNvPr>
          <p:cNvCxnSpPr/>
          <p:nvPr/>
        </p:nvCxnSpPr>
        <p:spPr>
          <a:xfrm flipH="1" flipV="1">
            <a:off x="4853355" y="1521068"/>
            <a:ext cx="2004646" cy="1160585"/>
          </a:xfrm>
          <a:prstGeom prst="line">
            <a:avLst/>
          </a:prstGeom>
          <a:ln w="69850">
            <a:solidFill>
              <a:srgbClr val="EB1D7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B171EC-3278-445B-AFCE-F9C2038CE807}"/>
              </a:ext>
            </a:extLst>
          </p:cNvPr>
          <p:cNvCxnSpPr>
            <a:cxnSpLocks/>
          </p:cNvCxnSpPr>
          <p:nvPr/>
        </p:nvCxnSpPr>
        <p:spPr>
          <a:xfrm flipH="1" flipV="1">
            <a:off x="-3" y="263765"/>
            <a:ext cx="6858001" cy="3565283"/>
          </a:xfrm>
          <a:prstGeom prst="line">
            <a:avLst/>
          </a:prstGeom>
          <a:ln w="101600">
            <a:solidFill>
              <a:srgbClr val="34C1D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941C3A-4AF1-42DA-9871-A64495D75912}"/>
              </a:ext>
            </a:extLst>
          </p:cNvPr>
          <p:cNvCxnSpPr>
            <a:cxnSpLocks/>
          </p:cNvCxnSpPr>
          <p:nvPr/>
        </p:nvCxnSpPr>
        <p:spPr>
          <a:xfrm flipH="1" flipV="1">
            <a:off x="0" y="580289"/>
            <a:ext cx="6858001" cy="3565283"/>
          </a:xfrm>
          <a:prstGeom prst="line">
            <a:avLst/>
          </a:prstGeom>
          <a:ln w="101600">
            <a:solidFill>
              <a:srgbClr val="34C1D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CD1A6A-4185-40F1-BDF4-6912FE4BDF12}"/>
              </a:ext>
            </a:extLst>
          </p:cNvPr>
          <p:cNvCxnSpPr>
            <a:cxnSpLocks/>
          </p:cNvCxnSpPr>
          <p:nvPr/>
        </p:nvCxnSpPr>
        <p:spPr>
          <a:xfrm flipH="1" flipV="1">
            <a:off x="3071447" y="-30773"/>
            <a:ext cx="761999" cy="404446"/>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A3E605-1C3E-4318-9A95-AC7DC2A00FB4}"/>
              </a:ext>
            </a:extLst>
          </p:cNvPr>
          <p:cNvCxnSpPr>
            <a:cxnSpLocks/>
          </p:cNvCxnSpPr>
          <p:nvPr/>
        </p:nvCxnSpPr>
        <p:spPr>
          <a:xfrm flipH="1" flipV="1">
            <a:off x="2690447" y="17581"/>
            <a:ext cx="761999" cy="404446"/>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0F435F-3BED-4023-B6D6-E3CF3562B2EE}"/>
              </a:ext>
            </a:extLst>
          </p:cNvPr>
          <p:cNvCxnSpPr>
            <a:cxnSpLocks/>
          </p:cNvCxnSpPr>
          <p:nvPr/>
        </p:nvCxnSpPr>
        <p:spPr>
          <a:xfrm flipH="1" flipV="1">
            <a:off x="4273057" y="3604837"/>
            <a:ext cx="761999" cy="404446"/>
          </a:xfrm>
          <a:prstGeom prst="line">
            <a:avLst/>
          </a:prstGeom>
          <a:ln w="82550">
            <a:solidFill>
              <a:srgbClr val="34C1D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3AF93E-5E58-47F1-B086-105E9123E3E3}"/>
              </a:ext>
            </a:extLst>
          </p:cNvPr>
          <p:cNvCxnSpPr>
            <a:cxnSpLocks/>
          </p:cNvCxnSpPr>
          <p:nvPr/>
        </p:nvCxnSpPr>
        <p:spPr>
          <a:xfrm flipH="1" flipV="1">
            <a:off x="4050317" y="3613630"/>
            <a:ext cx="761999" cy="404446"/>
          </a:xfrm>
          <a:prstGeom prst="line">
            <a:avLst/>
          </a:prstGeom>
          <a:ln w="63500">
            <a:solidFill>
              <a:srgbClr val="34C1D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B8D5B6-FFED-44A2-9299-E15A187954A0}"/>
              </a:ext>
            </a:extLst>
          </p:cNvPr>
          <p:cNvCxnSpPr>
            <a:cxnSpLocks/>
          </p:cNvCxnSpPr>
          <p:nvPr/>
        </p:nvCxnSpPr>
        <p:spPr>
          <a:xfrm flipH="1" flipV="1">
            <a:off x="2977659" y="4593983"/>
            <a:ext cx="761999" cy="404446"/>
          </a:xfrm>
          <a:prstGeom prst="line">
            <a:avLst/>
          </a:prstGeom>
          <a:ln w="63500">
            <a:solidFill>
              <a:srgbClr val="EB1D7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F1E3E7-8559-45BD-9CC0-28A1116EC5C0}"/>
              </a:ext>
            </a:extLst>
          </p:cNvPr>
          <p:cNvCxnSpPr>
            <a:cxnSpLocks/>
          </p:cNvCxnSpPr>
          <p:nvPr/>
        </p:nvCxnSpPr>
        <p:spPr>
          <a:xfrm flipH="1" flipV="1">
            <a:off x="2813536" y="4730264"/>
            <a:ext cx="761999" cy="404446"/>
          </a:xfrm>
          <a:prstGeom prst="line">
            <a:avLst/>
          </a:prstGeom>
          <a:ln w="63500">
            <a:solidFill>
              <a:srgbClr val="EB1D7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5912B3-FACD-40BE-A4D6-C21DA20E5005}"/>
              </a:ext>
            </a:extLst>
          </p:cNvPr>
          <p:cNvCxnSpPr>
            <a:cxnSpLocks/>
          </p:cNvCxnSpPr>
          <p:nvPr/>
        </p:nvCxnSpPr>
        <p:spPr>
          <a:xfrm flipH="1" flipV="1">
            <a:off x="-52759" y="5063273"/>
            <a:ext cx="2479431" cy="1444134"/>
          </a:xfrm>
          <a:prstGeom prst="line">
            <a:avLst/>
          </a:prstGeom>
          <a:ln w="76200">
            <a:solidFill>
              <a:schemeClr val="accent1">
                <a:lumMod val="50000"/>
                <a:alpha val="82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241050-A34B-49FF-8549-02D1B92EE132}"/>
              </a:ext>
            </a:extLst>
          </p:cNvPr>
          <p:cNvCxnSpPr>
            <a:cxnSpLocks/>
          </p:cNvCxnSpPr>
          <p:nvPr/>
        </p:nvCxnSpPr>
        <p:spPr>
          <a:xfrm flipH="1" flipV="1">
            <a:off x="0" y="4884128"/>
            <a:ext cx="2479431" cy="1444134"/>
          </a:xfrm>
          <a:prstGeom prst="line">
            <a:avLst/>
          </a:prstGeom>
          <a:ln w="76200">
            <a:solidFill>
              <a:schemeClr val="accent1">
                <a:lumMod val="50000"/>
                <a:alpha val="84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CD78EC-675B-4260-B5C0-515E59E22D7C}"/>
              </a:ext>
            </a:extLst>
          </p:cNvPr>
          <p:cNvCxnSpPr>
            <a:cxnSpLocks/>
          </p:cNvCxnSpPr>
          <p:nvPr/>
        </p:nvCxnSpPr>
        <p:spPr>
          <a:xfrm flipH="1" flipV="1">
            <a:off x="805956" y="7319236"/>
            <a:ext cx="761999" cy="404446"/>
          </a:xfrm>
          <a:prstGeom prst="line">
            <a:avLst/>
          </a:prstGeom>
          <a:ln w="88900">
            <a:solidFill>
              <a:srgbClr val="34C1D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DF94C5-C945-487D-BD0B-A4D2F67EAC1A}"/>
              </a:ext>
            </a:extLst>
          </p:cNvPr>
          <p:cNvCxnSpPr>
            <a:cxnSpLocks/>
          </p:cNvCxnSpPr>
          <p:nvPr/>
        </p:nvCxnSpPr>
        <p:spPr>
          <a:xfrm flipH="1" flipV="1">
            <a:off x="858715" y="7063890"/>
            <a:ext cx="761999" cy="404446"/>
          </a:xfrm>
          <a:prstGeom prst="line">
            <a:avLst/>
          </a:prstGeom>
          <a:ln w="88900">
            <a:solidFill>
              <a:srgbClr val="34C1D4"/>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E6CFD2D-8C08-4BE1-B29E-E76F436254F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019" b="97685" l="49356" r="88412">
                        <a14:foregroundMark x1="75536" y1="68056" x2="75536" y2="68056"/>
                        <a14:foregroundMark x1="76824" y1="66204" x2="76824" y2="66204"/>
                        <a14:foregroundMark x1="76824" y1="62963" x2="76824" y2="62963"/>
                        <a14:foregroundMark x1="76824" y1="62963" x2="76824" y2="62963"/>
                        <a14:foregroundMark x1="76824" y1="62963" x2="76824" y2="62963"/>
                        <a14:foregroundMark x1="76824" y1="62963" x2="76824" y2="62963"/>
                      </a14:backgroundRemoval>
                    </a14:imgEffect>
                  </a14:imgLayer>
                </a14:imgProps>
              </a:ext>
              <a:ext uri="{28A0092B-C50C-407E-A947-70E740481C1C}">
                <a14:useLocalDpi xmlns:a14="http://schemas.microsoft.com/office/drawing/2010/main" val="0"/>
              </a:ext>
            </a:extLst>
          </a:blip>
          <a:stretch>
            <a:fillRect/>
          </a:stretch>
        </p:blipFill>
        <p:spPr>
          <a:xfrm>
            <a:off x="-2579084" y="2138843"/>
            <a:ext cx="5574323" cy="3067416"/>
          </a:xfrm>
          <a:prstGeom prst="rect">
            <a:avLst/>
          </a:prstGeom>
        </p:spPr>
      </p:pic>
      <p:sp>
        <p:nvSpPr>
          <p:cNvPr id="29" name="Oval 28">
            <a:extLst>
              <a:ext uri="{FF2B5EF4-FFF2-40B4-BE49-F238E27FC236}">
                <a16:creationId xmlns:a16="http://schemas.microsoft.com/office/drawing/2014/main" id="{F01A859A-4ABF-4CDC-837D-958CBC2627F8}"/>
              </a:ext>
            </a:extLst>
          </p:cNvPr>
          <p:cNvSpPr/>
          <p:nvPr/>
        </p:nvSpPr>
        <p:spPr>
          <a:xfrm flipH="1">
            <a:off x="2303578" y="3078647"/>
            <a:ext cx="240329" cy="187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30" name="Oval 29">
            <a:extLst>
              <a:ext uri="{FF2B5EF4-FFF2-40B4-BE49-F238E27FC236}">
                <a16:creationId xmlns:a16="http://schemas.microsoft.com/office/drawing/2014/main" id="{65879AC0-A03F-4265-AF87-DE41E54E29DF}"/>
              </a:ext>
            </a:extLst>
          </p:cNvPr>
          <p:cNvSpPr/>
          <p:nvPr/>
        </p:nvSpPr>
        <p:spPr>
          <a:xfrm flipH="1">
            <a:off x="2479431" y="2872380"/>
            <a:ext cx="263769" cy="224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a:extLst>
              <a:ext uri="{FF2B5EF4-FFF2-40B4-BE49-F238E27FC236}">
                <a16:creationId xmlns:a16="http://schemas.microsoft.com/office/drawing/2014/main" id="{682A5FBB-83CC-4FFB-9D64-EC5727211544}"/>
              </a:ext>
            </a:extLst>
          </p:cNvPr>
          <p:cNvSpPr/>
          <p:nvPr/>
        </p:nvSpPr>
        <p:spPr>
          <a:xfrm flipH="1">
            <a:off x="2690445" y="2633040"/>
            <a:ext cx="287213" cy="327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a:extLst>
              <a:ext uri="{FF2B5EF4-FFF2-40B4-BE49-F238E27FC236}">
                <a16:creationId xmlns:a16="http://schemas.microsoft.com/office/drawing/2014/main" id="{2C7FFD34-D288-46DC-899C-CCD10FDED3F1}"/>
              </a:ext>
            </a:extLst>
          </p:cNvPr>
          <p:cNvSpPr/>
          <p:nvPr/>
        </p:nvSpPr>
        <p:spPr>
          <a:xfrm flipH="1">
            <a:off x="2886809" y="2331652"/>
            <a:ext cx="471849" cy="422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9" name="Picture 38">
            <a:extLst>
              <a:ext uri="{FF2B5EF4-FFF2-40B4-BE49-F238E27FC236}">
                <a16:creationId xmlns:a16="http://schemas.microsoft.com/office/drawing/2014/main" id="{CF15B11A-6FC0-453A-9D98-12FA06C69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506" y="100082"/>
            <a:ext cx="1262058" cy="1324534"/>
          </a:xfrm>
          <a:prstGeom prst="rect">
            <a:avLst/>
          </a:prstGeom>
        </p:spPr>
      </p:pic>
      <p:pic>
        <p:nvPicPr>
          <p:cNvPr id="41" name="Picture 40">
            <a:extLst>
              <a:ext uri="{FF2B5EF4-FFF2-40B4-BE49-F238E27FC236}">
                <a16:creationId xmlns:a16="http://schemas.microsoft.com/office/drawing/2014/main" id="{613305F6-D3AA-47E7-A83C-1A38E0094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9834" y="558310"/>
            <a:ext cx="575753" cy="378065"/>
          </a:xfrm>
          <a:prstGeom prst="rect">
            <a:avLst/>
          </a:prstGeom>
        </p:spPr>
      </p:pic>
      <p:sp>
        <p:nvSpPr>
          <p:cNvPr id="3" name="Rectangle 2">
            <a:extLst>
              <a:ext uri="{FF2B5EF4-FFF2-40B4-BE49-F238E27FC236}">
                <a16:creationId xmlns:a16="http://schemas.microsoft.com/office/drawing/2014/main" id="{868EFA90-E035-4D75-91DA-84EAAAED91F0}"/>
              </a:ext>
            </a:extLst>
          </p:cNvPr>
          <p:cNvSpPr/>
          <p:nvPr/>
        </p:nvSpPr>
        <p:spPr>
          <a:xfrm>
            <a:off x="134820" y="8197988"/>
            <a:ext cx="3429000" cy="763351"/>
          </a:xfrm>
          <a:prstGeom prst="rect">
            <a:avLst/>
          </a:prstGeom>
        </p:spPr>
        <p:txBody>
          <a:bodyPr>
            <a:spAutoFit/>
          </a:bodyPr>
          <a:lstStyle/>
          <a:p>
            <a:pPr algn="just">
              <a:lnSpc>
                <a:spcPct val="107000"/>
              </a:lnSpc>
              <a:spcAft>
                <a:spcPts val="800"/>
              </a:spcAft>
            </a:pPr>
            <a:r>
              <a:rPr lang="en-PH" b="1" dirty="0">
                <a:latin typeface="Century" panose="02040604050505020304" pitchFamily="18" charset="0"/>
                <a:ea typeface="Century" panose="02040604050505020304" pitchFamily="18" charset="0"/>
                <a:cs typeface="Arial" panose="020B0604020202020204" pitchFamily="34" charset="0"/>
              </a:rPr>
              <a:t>Website: </a:t>
            </a:r>
          </a:p>
          <a:p>
            <a:pPr algn="just">
              <a:lnSpc>
                <a:spcPct val="107000"/>
              </a:lnSpc>
              <a:spcAft>
                <a:spcPts val="800"/>
              </a:spcAft>
            </a:pPr>
            <a:r>
              <a:rPr lang="en-PH" b="1" u="sng" dirty="0">
                <a:latin typeface="Century" panose="02040604050505020304" pitchFamily="18" charset="0"/>
                <a:ea typeface="Century" panose="020406040505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www.showamop.com</a:t>
            </a:r>
            <a:endParaRPr lang="en-PH" b="1" dirty="0">
              <a:latin typeface="Century" panose="02040604050505020304" pitchFamily="18" charset="0"/>
              <a:ea typeface="Century" panose="020406040505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8D2E75B5-4C0F-447D-BD94-8206B960ECCE}"/>
              </a:ext>
            </a:extLst>
          </p:cNvPr>
          <p:cNvSpPr/>
          <p:nvPr/>
        </p:nvSpPr>
        <p:spPr>
          <a:xfrm>
            <a:off x="134806" y="7376696"/>
            <a:ext cx="3429000" cy="763351"/>
          </a:xfrm>
          <a:prstGeom prst="rect">
            <a:avLst/>
          </a:prstGeom>
        </p:spPr>
        <p:txBody>
          <a:bodyPr>
            <a:spAutoFit/>
          </a:bodyPr>
          <a:lstStyle/>
          <a:p>
            <a:pPr algn="just">
              <a:lnSpc>
                <a:spcPct val="107000"/>
              </a:lnSpc>
              <a:spcAft>
                <a:spcPts val="800"/>
              </a:spcAft>
            </a:pPr>
            <a:r>
              <a:rPr lang="en-PH" b="1" dirty="0">
                <a:latin typeface="Century" panose="02040604050505020304" pitchFamily="18" charset="0"/>
                <a:ea typeface="Century" panose="02040604050505020304" pitchFamily="18" charset="0"/>
                <a:cs typeface="Arial" panose="020B0604020202020204" pitchFamily="34" charset="0"/>
              </a:rPr>
              <a:t>Call us </a:t>
            </a:r>
          </a:p>
          <a:p>
            <a:pPr algn="just">
              <a:lnSpc>
                <a:spcPct val="107000"/>
              </a:lnSpc>
              <a:spcAft>
                <a:spcPts val="800"/>
              </a:spcAft>
            </a:pPr>
            <a:r>
              <a:rPr lang="en-PH" b="1" dirty="0">
                <a:latin typeface="Century" panose="02040604050505020304" pitchFamily="18" charset="0"/>
                <a:ea typeface="Century" panose="02040604050505020304" pitchFamily="18" charset="0"/>
                <a:cs typeface="Arial" panose="020B0604020202020204" pitchFamily="34" charset="0"/>
              </a:rPr>
              <a:t>(+63)452806078</a:t>
            </a:r>
          </a:p>
        </p:txBody>
      </p:sp>
    </p:spTree>
    <p:extLst>
      <p:ext uri="{BB962C8B-B14F-4D97-AF65-F5344CB8AC3E}">
        <p14:creationId xmlns:p14="http://schemas.microsoft.com/office/powerpoint/2010/main" val="262579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r="-50000"/>
          </a:stretch>
        </a:blip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DC4AD44A-47DA-4533-AF44-A59E5DE83874}"/>
              </a:ext>
            </a:extLst>
          </p:cNvPr>
          <p:cNvSpPr/>
          <p:nvPr/>
        </p:nvSpPr>
        <p:spPr>
          <a:xfrm>
            <a:off x="0" y="4330577"/>
            <a:ext cx="6664570" cy="4813423"/>
          </a:xfrm>
          <a:prstGeom prst="round1Rect">
            <a:avLst>
              <a:gd name="adj" fmla="val 50000"/>
            </a:avLst>
          </a:prstGeom>
          <a:solidFill>
            <a:schemeClr val="bg1">
              <a:alpha val="61000"/>
            </a:schemeClr>
          </a:solidFill>
          <a:ln w="142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Chord 2">
            <a:extLst>
              <a:ext uri="{FF2B5EF4-FFF2-40B4-BE49-F238E27FC236}">
                <a16:creationId xmlns:a16="http://schemas.microsoft.com/office/drawing/2014/main" id="{B17308EB-F7E0-4FAF-9A7F-D133EA6A20A1}"/>
              </a:ext>
            </a:extLst>
          </p:cNvPr>
          <p:cNvSpPr/>
          <p:nvPr/>
        </p:nvSpPr>
        <p:spPr>
          <a:xfrm rot="19760846">
            <a:off x="4217343" y="-2529852"/>
            <a:ext cx="5381134" cy="4567335"/>
          </a:xfrm>
          <a:prstGeom prst="chord">
            <a:avLst>
              <a:gd name="adj1" fmla="val 3691699"/>
              <a:gd name="adj2" fmla="val 13809962"/>
            </a:avLst>
          </a:prstGeom>
          <a:solidFill>
            <a:schemeClr val="accent1">
              <a:lumMod val="50000"/>
            </a:schemeClr>
          </a:solidFill>
          <a:ln w="142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Oval 3">
            <a:extLst>
              <a:ext uri="{FF2B5EF4-FFF2-40B4-BE49-F238E27FC236}">
                <a16:creationId xmlns:a16="http://schemas.microsoft.com/office/drawing/2014/main" id="{7B875478-3DE6-47D9-B85D-DE8F4A7ED837}"/>
              </a:ext>
            </a:extLst>
          </p:cNvPr>
          <p:cNvSpPr/>
          <p:nvPr/>
        </p:nvSpPr>
        <p:spPr>
          <a:xfrm>
            <a:off x="210849" y="2997351"/>
            <a:ext cx="2074984" cy="1863969"/>
          </a:xfrm>
          <a:prstGeom prst="ellipse">
            <a:avLst/>
          </a:prstGeom>
          <a:blipFill>
            <a:blip r:embed="rId3"/>
            <a:stretch>
              <a:fillRect/>
            </a:stretch>
          </a:blip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Oval 4">
            <a:extLst>
              <a:ext uri="{FF2B5EF4-FFF2-40B4-BE49-F238E27FC236}">
                <a16:creationId xmlns:a16="http://schemas.microsoft.com/office/drawing/2014/main" id="{28FED03E-6AD8-4A5D-80C2-5BD04FD6B4DE}"/>
              </a:ext>
            </a:extLst>
          </p:cNvPr>
          <p:cNvSpPr/>
          <p:nvPr/>
        </p:nvSpPr>
        <p:spPr>
          <a:xfrm>
            <a:off x="2746121" y="3162851"/>
            <a:ext cx="2074984" cy="1863969"/>
          </a:xfrm>
          <a:prstGeom prst="ellipse">
            <a:avLst/>
          </a:prstGeom>
          <a:blipFill>
            <a:blip r:embed="rId4"/>
            <a:stretch>
              <a:fillRect/>
            </a:stretch>
          </a:blip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Oval 5">
            <a:extLst>
              <a:ext uri="{FF2B5EF4-FFF2-40B4-BE49-F238E27FC236}">
                <a16:creationId xmlns:a16="http://schemas.microsoft.com/office/drawing/2014/main" id="{6DF4CBC2-A110-4FBC-878E-D0C72BC8C17E}"/>
              </a:ext>
            </a:extLst>
          </p:cNvPr>
          <p:cNvSpPr/>
          <p:nvPr/>
        </p:nvSpPr>
        <p:spPr>
          <a:xfrm>
            <a:off x="5011878" y="3833446"/>
            <a:ext cx="2074984" cy="1863969"/>
          </a:xfrm>
          <a:prstGeom prst="ellipse">
            <a:avLst/>
          </a:prstGeom>
          <a:blipFill>
            <a:blip r:embed="rId5"/>
            <a:stretch>
              <a:fillRect/>
            </a:stretch>
          </a:blip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 name="Picture 6">
            <a:extLst>
              <a:ext uri="{FF2B5EF4-FFF2-40B4-BE49-F238E27FC236}">
                <a16:creationId xmlns:a16="http://schemas.microsoft.com/office/drawing/2014/main" id="{6F30F8EF-66C7-4A59-91D2-D554B4A81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2506" y="100082"/>
            <a:ext cx="1262058" cy="1324534"/>
          </a:xfrm>
          <a:prstGeom prst="rect">
            <a:avLst/>
          </a:prstGeom>
        </p:spPr>
      </p:pic>
      <p:pic>
        <p:nvPicPr>
          <p:cNvPr id="8" name="Picture 7">
            <a:extLst>
              <a:ext uri="{FF2B5EF4-FFF2-40B4-BE49-F238E27FC236}">
                <a16:creationId xmlns:a16="http://schemas.microsoft.com/office/drawing/2014/main" id="{D79F0502-D724-4CBD-8447-11C1425A9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9834" y="558310"/>
            <a:ext cx="575753" cy="378065"/>
          </a:xfrm>
          <a:prstGeom prst="rect">
            <a:avLst/>
          </a:prstGeom>
        </p:spPr>
      </p:pic>
      <p:sp>
        <p:nvSpPr>
          <p:cNvPr id="9" name="Rectangle 8">
            <a:extLst>
              <a:ext uri="{FF2B5EF4-FFF2-40B4-BE49-F238E27FC236}">
                <a16:creationId xmlns:a16="http://schemas.microsoft.com/office/drawing/2014/main" id="{C76C53C4-B9D7-4FB9-8932-03A33605CC77}"/>
              </a:ext>
            </a:extLst>
          </p:cNvPr>
          <p:cNvSpPr/>
          <p:nvPr/>
        </p:nvSpPr>
        <p:spPr>
          <a:xfrm>
            <a:off x="71841" y="5253943"/>
            <a:ext cx="6233746" cy="3638112"/>
          </a:xfrm>
          <a:prstGeom prst="rect">
            <a:avLst/>
          </a:prstGeom>
        </p:spPr>
        <p:txBody>
          <a:bodyPr wrap="square">
            <a:spAutoFit/>
          </a:bodyPr>
          <a:lstStyle/>
          <a:p>
            <a:pPr algn="just">
              <a:lnSpc>
                <a:spcPct val="107000"/>
              </a:lnSpc>
              <a:spcAft>
                <a:spcPts val="800"/>
              </a:spcAft>
            </a:pPr>
            <a:r>
              <a:rPr lang="en-PH" dirty="0">
                <a:latin typeface="Arial" panose="020B0604020202020204" pitchFamily="34" charset="0"/>
                <a:ea typeface="Century" panose="02040604050505020304" pitchFamily="18" charset="0"/>
                <a:cs typeface="Arial" panose="020B0604020202020204" pitchFamily="34" charset="0"/>
              </a:rPr>
              <a:t>SOPI new product</a:t>
            </a:r>
          </a:p>
          <a:p>
            <a:pPr algn="just">
              <a:lnSpc>
                <a:spcPct val="107000"/>
              </a:lnSpc>
              <a:spcAft>
                <a:spcPts val="800"/>
              </a:spcAft>
            </a:pPr>
            <a:r>
              <a:rPr lang="en-PH" dirty="0">
                <a:latin typeface="Arial" panose="020B0604020202020204" pitchFamily="34" charset="0"/>
                <a:ea typeface="Century" panose="02040604050505020304" pitchFamily="18" charset="0"/>
                <a:cs typeface="Arial" panose="020B0604020202020204" pitchFamily="34" charset="0"/>
              </a:rPr>
              <a:t>“ORGANIC PURE BLACK” 100% raw material from sugarcane by product. Which maybe use as: </a:t>
            </a:r>
            <a:endParaRPr lang="en-PH" sz="1400" dirty="0">
              <a:latin typeface="Century" panose="02040604050505020304" pitchFamily="18" charset="0"/>
              <a:ea typeface="Century" panose="02040604050505020304" pitchFamily="18"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en-PH" dirty="0">
                <a:latin typeface="Arial" panose="020B0604020202020204" pitchFamily="34" charset="0"/>
                <a:ea typeface="Century" panose="02040604050505020304" pitchFamily="18" charset="0"/>
                <a:cs typeface="Arial" panose="020B0604020202020204" pitchFamily="34" charset="0"/>
              </a:rPr>
              <a:t>energy fuel, </a:t>
            </a:r>
            <a:endParaRPr lang="en-PH" sz="1400" dirty="0">
              <a:latin typeface="Century" panose="02040604050505020304" pitchFamily="18" charset="0"/>
              <a:ea typeface="Century" panose="02040604050505020304" pitchFamily="18"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en-PH" dirty="0">
                <a:latin typeface="Arial" panose="020B0604020202020204" pitchFamily="34" charset="0"/>
                <a:ea typeface="Century" panose="02040604050505020304" pitchFamily="18" charset="0"/>
                <a:cs typeface="Arial" panose="020B0604020202020204" pitchFamily="34" charset="0"/>
              </a:rPr>
              <a:t>fertilizer, </a:t>
            </a:r>
            <a:endParaRPr lang="en-PH" sz="1400" dirty="0">
              <a:latin typeface="Century" panose="02040604050505020304" pitchFamily="18" charset="0"/>
              <a:ea typeface="Century" panose="02040604050505020304" pitchFamily="18"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en-PH" dirty="0">
                <a:latin typeface="Arial" panose="020B0604020202020204" pitchFamily="34" charset="0"/>
                <a:ea typeface="Century" panose="02040604050505020304" pitchFamily="18" charset="0"/>
                <a:cs typeface="Arial" panose="020B0604020202020204" pitchFamily="34" charset="0"/>
              </a:rPr>
              <a:t>partial cement replacement material, </a:t>
            </a:r>
            <a:endParaRPr lang="en-PH" sz="1400" dirty="0">
              <a:latin typeface="Century" panose="02040604050505020304" pitchFamily="18" charset="0"/>
              <a:ea typeface="Century" panose="02040604050505020304" pitchFamily="18"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en-PH" dirty="0">
                <a:latin typeface="Arial" panose="020B0604020202020204" pitchFamily="34" charset="0"/>
                <a:ea typeface="Century" panose="02040604050505020304" pitchFamily="18" charset="0"/>
                <a:cs typeface="Arial" panose="020B0604020202020204" pitchFamily="34" charset="0"/>
              </a:rPr>
              <a:t>raw material for ceramic </a:t>
            </a:r>
            <a:endParaRPr lang="en-PH" sz="1400" dirty="0">
              <a:latin typeface="Century" panose="02040604050505020304" pitchFamily="18" charset="0"/>
              <a:ea typeface="Century" panose="02040604050505020304" pitchFamily="18"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en-PH" dirty="0">
                <a:latin typeface="Arial" panose="020B0604020202020204" pitchFamily="34" charset="0"/>
                <a:ea typeface="Century" panose="02040604050505020304" pitchFamily="18" charset="0"/>
                <a:cs typeface="Arial" panose="020B0604020202020204" pitchFamily="34" charset="0"/>
              </a:rPr>
              <a:t>and many more. </a:t>
            </a:r>
            <a:endParaRPr lang="en-PH" sz="1400" dirty="0">
              <a:latin typeface="Century" panose="02040604050505020304" pitchFamily="18" charset="0"/>
              <a:ea typeface="Century" panose="02040604050505020304" pitchFamily="18" charset="0"/>
              <a:cs typeface="Arial" panose="020B0604020202020204" pitchFamily="34" charset="0"/>
            </a:endParaRPr>
          </a:p>
          <a:p>
            <a:pPr algn="just">
              <a:lnSpc>
                <a:spcPct val="107000"/>
              </a:lnSpc>
              <a:spcAft>
                <a:spcPts val="800"/>
              </a:spcAft>
            </a:pPr>
            <a:r>
              <a:rPr lang="en-PH" dirty="0">
                <a:latin typeface="Arial" panose="020B0604020202020204" pitchFamily="34" charset="0"/>
                <a:ea typeface="Century" panose="02040604050505020304" pitchFamily="18" charset="0"/>
                <a:cs typeface="Arial" panose="020B0604020202020204" pitchFamily="34" charset="0"/>
              </a:rPr>
              <a:t>This product is intended for customers who are looking basically for only raw material that they can be use for making their own product too.</a:t>
            </a:r>
            <a:endParaRPr lang="en-PH" sz="1400" dirty="0">
              <a:latin typeface="Century" panose="02040604050505020304" pitchFamily="18" charset="0"/>
              <a:ea typeface="Century" panose="02040604050505020304" pitchFamily="18" charset="0"/>
              <a:cs typeface="Arial" panose="020B0604020202020204" pitchFamily="34" charset="0"/>
            </a:endParaRPr>
          </a:p>
        </p:txBody>
      </p:sp>
      <p:sp>
        <p:nvSpPr>
          <p:cNvPr id="11" name="Rectangle: Diagonal Corners Rounded 10">
            <a:extLst>
              <a:ext uri="{FF2B5EF4-FFF2-40B4-BE49-F238E27FC236}">
                <a16:creationId xmlns:a16="http://schemas.microsoft.com/office/drawing/2014/main" id="{C30DE022-1DC1-4277-A395-EE385BD0C1FE}"/>
              </a:ext>
            </a:extLst>
          </p:cNvPr>
          <p:cNvSpPr/>
          <p:nvPr/>
        </p:nvSpPr>
        <p:spPr>
          <a:xfrm>
            <a:off x="284320" y="322203"/>
            <a:ext cx="2785702" cy="1998965"/>
          </a:xfrm>
          <a:prstGeom prst="round2DiagRect">
            <a:avLst>
              <a:gd name="adj1" fmla="val 50000"/>
              <a:gd name="adj2" fmla="val 0"/>
            </a:avLst>
          </a:prstGeom>
          <a:solidFill>
            <a:schemeClr val="accent6">
              <a:lumMod val="40000"/>
              <a:lumOff val="60000"/>
              <a:alpha val="59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51B82D87-9890-4F6D-9DE8-BEF56AD5F014}"/>
              </a:ext>
            </a:extLst>
          </p:cNvPr>
          <p:cNvSpPr/>
          <p:nvPr/>
        </p:nvSpPr>
        <p:spPr>
          <a:xfrm>
            <a:off x="354613" y="1396729"/>
            <a:ext cx="3429000" cy="763351"/>
          </a:xfrm>
          <a:prstGeom prst="rect">
            <a:avLst/>
          </a:prstGeom>
        </p:spPr>
        <p:txBody>
          <a:bodyPr>
            <a:spAutoFit/>
          </a:bodyPr>
          <a:lstStyle/>
          <a:p>
            <a:pPr algn="just">
              <a:lnSpc>
                <a:spcPct val="107000"/>
              </a:lnSpc>
              <a:spcAft>
                <a:spcPts val="800"/>
              </a:spcAft>
            </a:pPr>
            <a:r>
              <a:rPr lang="en-PH" b="1" dirty="0">
                <a:latin typeface="Century" panose="02040604050505020304" pitchFamily="18" charset="0"/>
                <a:ea typeface="Century" panose="02040604050505020304" pitchFamily="18" charset="0"/>
                <a:cs typeface="Arial" panose="020B0604020202020204" pitchFamily="34" charset="0"/>
              </a:rPr>
              <a:t>Website: </a:t>
            </a:r>
          </a:p>
          <a:p>
            <a:pPr algn="just">
              <a:lnSpc>
                <a:spcPct val="107000"/>
              </a:lnSpc>
              <a:spcAft>
                <a:spcPts val="800"/>
              </a:spcAft>
            </a:pPr>
            <a:r>
              <a:rPr lang="en-PH" b="1" u="sng" dirty="0">
                <a:latin typeface="Century" panose="02040604050505020304" pitchFamily="18" charset="0"/>
                <a:ea typeface="Century" panose="020406040505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www.showamop.com</a:t>
            </a:r>
            <a:endParaRPr lang="en-PH" b="1" dirty="0">
              <a:latin typeface="Century" panose="02040604050505020304" pitchFamily="18" charset="0"/>
              <a:ea typeface="Century" panose="020406040505050203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6071ACC9-5409-4B46-8079-134ABDFBCD7D}"/>
              </a:ext>
            </a:extLst>
          </p:cNvPr>
          <p:cNvSpPr/>
          <p:nvPr/>
        </p:nvSpPr>
        <p:spPr>
          <a:xfrm>
            <a:off x="1164060" y="381433"/>
            <a:ext cx="3429000" cy="763351"/>
          </a:xfrm>
          <a:prstGeom prst="rect">
            <a:avLst/>
          </a:prstGeom>
        </p:spPr>
        <p:txBody>
          <a:bodyPr>
            <a:spAutoFit/>
          </a:bodyPr>
          <a:lstStyle/>
          <a:p>
            <a:pPr algn="just">
              <a:lnSpc>
                <a:spcPct val="107000"/>
              </a:lnSpc>
              <a:spcAft>
                <a:spcPts val="800"/>
              </a:spcAft>
            </a:pPr>
            <a:r>
              <a:rPr lang="en-PH" b="1" dirty="0">
                <a:latin typeface="Century" panose="02040604050505020304" pitchFamily="18" charset="0"/>
                <a:ea typeface="Century" panose="02040604050505020304" pitchFamily="18" charset="0"/>
                <a:cs typeface="Arial" panose="020B0604020202020204" pitchFamily="34" charset="0"/>
              </a:rPr>
              <a:t>Call us </a:t>
            </a:r>
          </a:p>
          <a:p>
            <a:pPr algn="just">
              <a:lnSpc>
                <a:spcPct val="107000"/>
              </a:lnSpc>
              <a:spcAft>
                <a:spcPts val="800"/>
              </a:spcAft>
            </a:pPr>
            <a:r>
              <a:rPr lang="en-PH" b="1" dirty="0">
                <a:latin typeface="Century" panose="02040604050505020304" pitchFamily="18" charset="0"/>
                <a:ea typeface="Century" panose="02040604050505020304" pitchFamily="18" charset="0"/>
                <a:cs typeface="Arial" panose="020B0604020202020204" pitchFamily="34" charset="0"/>
              </a:rPr>
              <a:t>(+63)452806078</a:t>
            </a:r>
          </a:p>
        </p:txBody>
      </p:sp>
    </p:spTree>
    <p:extLst>
      <p:ext uri="{BB962C8B-B14F-4D97-AF65-F5344CB8AC3E}">
        <p14:creationId xmlns:p14="http://schemas.microsoft.com/office/powerpoint/2010/main" val="177158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5A8313-4224-4D78-AE76-17EB51B085C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0000" l="10000" r="90556"/>
                    </a14:imgEffect>
                  </a14:imgLayer>
                </a14:imgProps>
              </a:ext>
              <a:ext uri="{28A0092B-C50C-407E-A947-70E740481C1C}">
                <a14:useLocalDpi xmlns:a14="http://schemas.microsoft.com/office/drawing/2010/main" val="0"/>
              </a:ext>
            </a:extLst>
          </a:blip>
          <a:stretch>
            <a:fillRect/>
          </a:stretch>
        </p:blipFill>
        <p:spPr>
          <a:xfrm rot="2284721">
            <a:off x="-679429" y="2007926"/>
            <a:ext cx="2345254" cy="2256691"/>
          </a:xfrm>
          <a:prstGeom prst="rect">
            <a:avLst/>
          </a:prstGeom>
        </p:spPr>
      </p:pic>
      <p:pic>
        <p:nvPicPr>
          <p:cNvPr id="13" name="Picture 12">
            <a:extLst>
              <a:ext uri="{FF2B5EF4-FFF2-40B4-BE49-F238E27FC236}">
                <a16:creationId xmlns:a16="http://schemas.microsoft.com/office/drawing/2014/main" id="{2BD5210D-0B67-438B-8EB8-67E6762B28A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8649" l="10000" r="99000"/>
                    </a14:imgEffect>
                  </a14:imgLayer>
                </a14:imgProps>
              </a:ext>
              <a:ext uri="{28A0092B-C50C-407E-A947-70E740481C1C}">
                <a14:useLocalDpi xmlns:a14="http://schemas.microsoft.com/office/drawing/2010/main" val="0"/>
              </a:ext>
            </a:extLst>
          </a:blip>
          <a:stretch>
            <a:fillRect/>
          </a:stretch>
        </p:blipFill>
        <p:spPr>
          <a:xfrm rot="2749589">
            <a:off x="4992122" y="6167315"/>
            <a:ext cx="2026808" cy="1404752"/>
          </a:xfrm>
          <a:prstGeom prst="rect">
            <a:avLst/>
          </a:prstGeom>
        </p:spPr>
      </p:pic>
      <p:pic>
        <p:nvPicPr>
          <p:cNvPr id="16" name="Picture 15">
            <a:extLst>
              <a:ext uri="{FF2B5EF4-FFF2-40B4-BE49-F238E27FC236}">
                <a16:creationId xmlns:a16="http://schemas.microsoft.com/office/drawing/2014/main" id="{79B937C2-7972-4637-B73D-0AB07B29EB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0000" l="10000" r="90556"/>
                    </a14:imgEffect>
                  </a14:imgLayer>
                </a14:imgProps>
              </a:ext>
              <a:ext uri="{28A0092B-C50C-407E-A947-70E740481C1C}">
                <a14:useLocalDpi xmlns:a14="http://schemas.microsoft.com/office/drawing/2010/main" val="0"/>
              </a:ext>
            </a:extLst>
          </a:blip>
          <a:stretch>
            <a:fillRect/>
          </a:stretch>
        </p:blipFill>
        <p:spPr>
          <a:xfrm rot="2284721">
            <a:off x="-395187" y="1520550"/>
            <a:ext cx="2345254" cy="2256691"/>
          </a:xfrm>
          <a:prstGeom prst="rect">
            <a:avLst/>
          </a:prstGeom>
        </p:spPr>
      </p:pic>
      <p:pic>
        <p:nvPicPr>
          <p:cNvPr id="17" name="Picture 16">
            <a:extLst>
              <a:ext uri="{FF2B5EF4-FFF2-40B4-BE49-F238E27FC236}">
                <a16:creationId xmlns:a16="http://schemas.microsoft.com/office/drawing/2014/main" id="{D2AC85C2-3A1E-4162-B862-19D7C78B7D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8649" l="10000" r="99000"/>
                    </a14:imgEffect>
                  </a14:imgLayer>
                </a14:imgProps>
              </a:ext>
              <a:ext uri="{28A0092B-C50C-407E-A947-70E740481C1C}">
                <a14:useLocalDpi xmlns:a14="http://schemas.microsoft.com/office/drawing/2010/main" val="0"/>
              </a:ext>
            </a:extLst>
          </a:blip>
          <a:stretch>
            <a:fillRect/>
          </a:stretch>
        </p:blipFill>
        <p:spPr>
          <a:xfrm rot="2749589">
            <a:off x="4634656" y="6697801"/>
            <a:ext cx="2026808" cy="1404752"/>
          </a:xfrm>
          <a:prstGeom prst="rect">
            <a:avLst/>
          </a:prstGeom>
        </p:spPr>
      </p:pic>
      <p:sp>
        <p:nvSpPr>
          <p:cNvPr id="28" name="Oval 27">
            <a:extLst>
              <a:ext uri="{FF2B5EF4-FFF2-40B4-BE49-F238E27FC236}">
                <a16:creationId xmlns:a16="http://schemas.microsoft.com/office/drawing/2014/main" id="{51721AE5-ED3C-44B9-9C34-9012FF4187AD}"/>
              </a:ext>
            </a:extLst>
          </p:cNvPr>
          <p:cNvSpPr/>
          <p:nvPr/>
        </p:nvSpPr>
        <p:spPr>
          <a:xfrm>
            <a:off x="1920819" y="2690446"/>
            <a:ext cx="3547996" cy="4079631"/>
          </a:xfrm>
          <a:prstGeom prst="ellipse">
            <a:avLst/>
          </a:prstGeom>
          <a:blipFill>
            <a:blip r:embed="rId6"/>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1" name="Picture 30">
            <a:extLst>
              <a:ext uri="{FF2B5EF4-FFF2-40B4-BE49-F238E27FC236}">
                <a16:creationId xmlns:a16="http://schemas.microsoft.com/office/drawing/2014/main" id="{5AE43BFF-0945-42F2-BB02-96A0F6B7433F}"/>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23017" y="1288500"/>
            <a:ext cx="5943600" cy="6787661"/>
          </a:xfrm>
          <a:prstGeom prst="rect">
            <a:avLst/>
          </a:prstGeom>
          <a:noFill/>
        </p:spPr>
      </p:pic>
      <p:sp>
        <p:nvSpPr>
          <p:cNvPr id="32" name="Rectangle: Diagonal Corners Rounded 31">
            <a:extLst>
              <a:ext uri="{FF2B5EF4-FFF2-40B4-BE49-F238E27FC236}">
                <a16:creationId xmlns:a16="http://schemas.microsoft.com/office/drawing/2014/main" id="{DCDDC367-525E-464E-AB7D-F4898DF12AD4}"/>
              </a:ext>
            </a:extLst>
          </p:cNvPr>
          <p:cNvSpPr/>
          <p:nvPr/>
        </p:nvSpPr>
        <p:spPr>
          <a:xfrm rot="10800000">
            <a:off x="-73325" y="6721114"/>
            <a:ext cx="4370945" cy="1358126"/>
          </a:xfrm>
          <a:prstGeom prst="round2DiagRect">
            <a:avLst>
              <a:gd name="adj1" fmla="val 50000"/>
              <a:gd name="adj2" fmla="val 0"/>
            </a:avLst>
          </a:prstGeom>
          <a:solidFill>
            <a:schemeClr val="accent6">
              <a:alpha val="83000"/>
            </a:schemeClr>
          </a:solidFill>
          <a:ln w="730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Rectangle: Rounded Corners 33">
            <a:extLst>
              <a:ext uri="{FF2B5EF4-FFF2-40B4-BE49-F238E27FC236}">
                <a16:creationId xmlns:a16="http://schemas.microsoft.com/office/drawing/2014/main" id="{C785B545-EF22-4B7F-9879-904CC587850C}"/>
              </a:ext>
            </a:extLst>
          </p:cNvPr>
          <p:cNvSpPr/>
          <p:nvPr/>
        </p:nvSpPr>
        <p:spPr>
          <a:xfrm>
            <a:off x="3687157" y="346846"/>
            <a:ext cx="3170843" cy="904587"/>
          </a:xfrm>
          <a:prstGeom prst="roundRect">
            <a:avLst/>
          </a:prstGeom>
          <a:blipFill>
            <a:blip r:embed="rId8"/>
            <a:stretch>
              <a:fillRect/>
            </a:stretch>
          </a:blipFill>
          <a:ln w="603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Rectangle 34">
            <a:extLst>
              <a:ext uri="{FF2B5EF4-FFF2-40B4-BE49-F238E27FC236}">
                <a16:creationId xmlns:a16="http://schemas.microsoft.com/office/drawing/2014/main" id="{86B8DB81-75C6-49E9-AD1C-A511782DC3FE}"/>
              </a:ext>
            </a:extLst>
          </p:cNvPr>
          <p:cNvSpPr/>
          <p:nvPr/>
        </p:nvSpPr>
        <p:spPr>
          <a:xfrm>
            <a:off x="3699138" y="393762"/>
            <a:ext cx="2967479" cy="857671"/>
          </a:xfrm>
          <a:prstGeom prst="rect">
            <a:avLst/>
          </a:prstGeom>
        </p:spPr>
        <p:txBody>
          <a:bodyPr wrap="none">
            <a:spAutoFit/>
          </a:bodyPr>
          <a:lstStyle/>
          <a:p>
            <a:pPr algn="just">
              <a:lnSpc>
                <a:spcPct val="107000"/>
              </a:lnSpc>
              <a:spcAft>
                <a:spcPts val="800"/>
              </a:spcAft>
            </a:pPr>
            <a:r>
              <a:rPr lang="en-PH" sz="4800" dirty="0">
                <a:solidFill>
                  <a:schemeClr val="bg1"/>
                </a:solidFill>
                <a:latin typeface="Intro Head R UC H1 Base" panose="00000500000000000000" pitchFamily="50" charset="0"/>
                <a:ea typeface="Century" panose="02040604050505020304" pitchFamily="18" charset="0"/>
                <a:cs typeface="Arial" panose="020B0604020202020204" pitchFamily="34" charset="0"/>
              </a:rPr>
              <a:t>100%NATURAL</a:t>
            </a:r>
            <a:endParaRPr lang="en-PH" sz="4800" dirty="0">
              <a:solidFill>
                <a:schemeClr val="bg1"/>
              </a:solidFill>
              <a:effectLst/>
              <a:latin typeface="Century" panose="02040604050505020304" pitchFamily="18" charset="0"/>
              <a:ea typeface="Century" panose="02040604050505020304" pitchFamily="18" charset="0"/>
              <a:cs typeface="Arial" panose="020B0604020202020204" pitchFamily="34" charset="0"/>
            </a:endParaRPr>
          </a:p>
        </p:txBody>
      </p:sp>
      <p:sp>
        <p:nvSpPr>
          <p:cNvPr id="36" name="Rectangle 35">
            <a:extLst>
              <a:ext uri="{FF2B5EF4-FFF2-40B4-BE49-F238E27FC236}">
                <a16:creationId xmlns:a16="http://schemas.microsoft.com/office/drawing/2014/main" id="{20F09619-18C8-4834-BB9C-2C18C9FB6A42}"/>
              </a:ext>
            </a:extLst>
          </p:cNvPr>
          <p:cNvSpPr/>
          <p:nvPr/>
        </p:nvSpPr>
        <p:spPr>
          <a:xfrm>
            <a:off x="206319" y="8290967"/>
            <a:ext cx="3429000" cy="763351"/>
          </a:xfrm>
          <a:prstGeom prst="rect">
            <a:avLst/>
          </a:prstGeom>
        </p:spPr>
        <p:txBody>
          <a:bodyPr>
            <a:spAutoFit/>
          </a:bodyPr>
          <a:lstStyle/>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Website: </a:t>
            </a:r>
          </a:p>
          <a:p>
            <a:pPr algn="just">
              <a:lnSpc>
                <a:spcPct val="107000"/>
              </a:lnSpc>
              <a:spcAft>
                <a:spcPts val="800"/>
              </a:spcAft>
            </a:pPr>
            <a:r>
              <a:rPr lang="en-PH" b="1" u="sng"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www.showamop.com</a:t>
            </a:r>
            <a:endPar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endParaRPr>
          </a:p>
        </p:txBody>
      </p:sp>
      <p:sp>
        <p:nvSpPr>
          <p:cNvPr id="37" name="Rectangle 36">
            <a:extLst>
              <a:ext uri="{FF2B5EF4-FFF2-40B4-BE49-F238E27FC236}">
                <a16:creationId xmlns:a16="http://schemas.microsoft.com/office/drawing/2014/main" id="{659D9CCA-40FD-4065-AC56-D963A24CF8F9}"/>
              </a:ext>
            </a:extLst>
          </p:cNvPr>
          <p:cNvSpPr/>
          <p:nvPr/>
        </p:nvSpPr>
        <p:spPr>
          <a:xfrm>
            <a:off x="4795584" y="8380649"/>
            <a:ext cx="3429000" cy="763351"/>
          </a:xfrm>
          <a:prstGeom prst="rect">
            <a:avLst/>
          </a:prstGeom>
        </p:spPr>
        <p:txBody>
          <a:bodyPr>
            <a:spAutoFit/>
          </a:bodyPr>
          <a:lstStyle/>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Call us </a:t>
            </a:r>
          </a:p>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(+63)452806078</a:t>
            </a:r>
          </a:p>
        </p:txBody>
      </p:sp>
      <p:sp>
        <p:nvSpPr>
          <p:cNvPr id="42" name="Rectangle: Rounded Corners 41">
            <a:extLst>
              <a:ext uri="{FF2B5EF4-FFF2-40B4-BE49-F238E27FC236}">
                <a16:creationId xmlns:a16="http://schemas.microsoft.com/office/drawing/2014/main" id="{74C34BA1-2ED4-495F-8DA4-7C416C4ABCA4}"/>
              </a:ext>
            </a:extLst>
          </p:cNvPr>
          <p:cNvSpPr/>
          <p:nvPr/>
        </p:nvSpPr>
        <p:spPr>
          <a:xfrm>
            <a:off x="265074" y="6770077"/>
            <a:ext cx="1265264" cy="1306084"/>
          </a:xfrm>
          <a:prstGeom prst="roundRect">
            <a:avLst/>
          </a:prstGeom>
          <a:blipFill>
            <a:blip r:embed="rId10"/>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Rectangle: Rounded Corners 42">
            <a:extLst>
              <a:ext uri="{FF2B5EF4-FFF2-40B4-BE49-F238E27FC236}">
                <a16:creationId xmlns:a16="http://schemas.microsoft.com/office/drawing/2014/main" id="{CEA77C3F-EC10-437C-B69D-CF0242B966C3}"/>
              </a:ext>
            </a:extLst>
          </p:cNvPr>
          <p:cNvSpPr/>
          <p:nvPr/>
        </p:nvSpPr>
        <p:spPr>
          <a:xfrm>
            <a:off x="1462639" y="6721114"/>
            <a:ext cx="1265264" cy="1306084"/>
          </a:xfrm>
          <a:prstGeom prst="roundRect">
            <a:avLst/>
          </a:prstGeom>
          <a:blipFill>
            <a:blip r:embed="rId11"/>
            <a:stretch>
              <a:fillRect/>
            </a:stretch>
          </a:blip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Rectangle: Rounded Corners 43">
            <a:extLst>
              <a:ext uri="{FF2B5EF4-FFF2-40B4-BE49-F238E27FC236}">
                <a16:creationId xmlns:a16="http://schemas.microsoft.com/office/drawing/2014/main" id="{C49DFA96-8E02-433B-B577-CA6619DBE466}"/>
              </a:ext>
            </a:extLst>
          </p:cNvPr>
          <p:cNvSpPr/>
          <p:nvPr/>
        </p:nvSpPr>
        <p:spPr>
          <a:xfrm>
            <a:off x="2701781" y="6770077"/>
            <a:ext cx="1265264" cy="1257121"/>
          </a:xfrm>
          <a:prstGeom prst="roundRect">
            <a:avLst/>
          </a:prstGeom>
          <a:blipFill>
            <a:blip r:embed="rId12"/>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Rectangle 45">
            <a:extLst>
              <a:ext uri="{FF2B5EF4-FFF2-40B4-BE49-F238E27FC236}">
                <a16:creationId xmlns:a16="http://schemas.microsoft.com/office/drawing/2014/main" id="{833541D4-4CE5-459B-9864-DB33D017819B}"/>
              </a:ext>
            </a:extLst>
          </p:cNvPr>
          <p:cNvSpPr/>
          <p:nvPr/>
        </p:nvSpPr>
        <p:spPr>
          <a:xfrm>
            <a:off x="80180" y="7110886"/>
            <a:ext cx="4063933" cy="707886"/>
          </a:xfrm>
          <a:prstGeom prst="rect">
            <a:avLst/>
          </a:prstGeom>
          <a:solidFill>
            <a:schemeClr val="bg1">
              <a:alpha val="56000"/>
            </a:schemeClr>
          </a:solidFill>
        </p:spPr>
        <p:txBody>
          <a:bodyPr wrap="none">
            <a:spAutoFit/>
          </a:bodyPr>
          <a:lstStyle/>
          <a:p>
            <a:r>
              <a:rPr lang="en-PH" sz="4000" dirty="0">
                <a:solidFill>
                  <a:schemeClr val="accent2">
                    <a:lumMod val="50000"/>
                  </a:schemeClr>
                </a:solidFill>
                <a:latin typeface="Intro Head R UC H1 Base" panose="00000500000000000000" pitchFamily="50" charset="0"/>
                <a:ea typeface="Century" panose="02040604050505020304" pitchFamily="18" charset="0"/>
                <a:cs typeface="Arial" panose="020B0604020202020204" pitchFamily="34" charset="0"/>
              </a:rPr>
              <a:t>ORGANIC COCO BROWN!</a:t>
            </a:r>
            <a:endParaRPr lang="en-PH" sz="4000" dirty="0">
              <a:solidFill>
                <a:schemeClr val="accent2">
                  <a:lumMod val="50000"/>
                </a:schemeClr>
              </a:solidFill>
            </a:endParaRPr>
          </a:p>
        </p:txBody>
      </p:sp>
    </p:spTree>
    <p:extLst>
      <p:ext uri="{BB962C8B-B14F-4D97-AF65-F5344CB8AC3E}">
        <p14:creationId xmlns:p14="http://schemas.microsoft.com/office/powerpoint/2010/main" val="67392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D729E0-2738-4B3C-8ABF-6498CD51F7C9}"/>
              </a:ext>
            </a:extLst>
          </p:cNvPr>
          <p:cNvSpPr/>
          <p:nvPr/>
        </p:nvSpPr>
        <p:spPr>
          <a:xfrm>
            <a:off x="0" y="0"/>
            <a:ext cx="6858000" cy="4272819"/>
          </a:xfrm>
          <a:prstGeom prst="rect">
            <a:avLst/>
          </a:prstGeom>
          <a:solidFill>
            <a:schemeClr val="bg1"/>
          </a:solidFill>
          <a:ln>
            <a:solidFill>
              <a:schemeClr val="tx1"/>
            </a:solidFill>
          </a:ln>
          <a:effectLst>
            <a:softEdge rad="114300"/>
          </a:effectLst>
          <a:scene3d>
            <a:camera prst="orthographicFront"/>
            <a:lightRig rig="threePt" dir="t"/>
          </a:scene3d>
          <a:sp3d>
            <a:bevelT w="285750" h="285750"/>
            <a:bevelB w="292100" h="304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Rectangle: Rounded Corners 22">
            <a:extLst>
              <a:ext uri="{FF2B5EF4-FFF2-40B4-BE49-F238E27FC236}">
                <a16:creationId xmlns:a16="http://schemas.microsoft.com/office/drawing/2014/main" id="{4B0CC62C-F420-4E7B-AFAA-02B9AAD3ACE9}"/>
              </a:ext>
            </a:extLst>
          </p:cNvPr>
          <p:cNvSpPr/>
          <p:nvPr/>
        </p:nvSpPr>
        <p:spPr>
          <a:xfrm>
            <a:off x="3437719" y="4272819"/>
            <a:ext cx="3429000" cy="2518611"/>
          </a:xfrm>
          <a:prstGeom prst="roundRect">
            <a:avLst/>
          </a:prstGeom>
          <a:solidFill>
            <a:schemeClr val="accent4">
              <a:alpha val="89000"/>
            </a:schemeClr>
          </a:solidFill>
          <a:ln>
            <a:solidFill>
              <a:schemeClr val="accent4">
                <a:lumMod val="40000"/>
                <a:lumOff val="60000"/>
              </a:schemeClr>
            </a:solidFill>
          </a:ln>
          <a:scene3d>
            <a:camera prst="orthographicFront"/>
            <a:lightRig rig="threePt" dir="t"/>
          </a:scene3d>
          <a:sp3d>
            <a:bevelT w="158750" h="165100"/>
            <a:bevelB w="15875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Arrow: Pentagon 23">
            <a:extLst>
              <a:ext uri="{FF2B5EF4-FFF2-40B4-BE49-F238E27FC236}">
                <a16:creationId xmlns:a16="http://schemas.microsoft.com/office/drawing/2014/main" id="{16811536-CED9-4161-B396-230DF4C64809}"/>
              </a:ext>
            </a:extLst>
          </p:cNvPr>
          <p:cNvSpPr/>
          <p:nvPr/>
        </p:nvSpPr>
        <p:spPr>
          <a:xfrm>
            <a:off x="53021" y="4736971"/>
            <a:ext cx="2662988" cy="1109791"/>
          </a:xfrm>
          <a:prstGeom prst="homePlate">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w="1778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Arrow: Pentagon 24">
            <a:extLst>
              <a:ext uri="{FF2B5EF4-FFF2-40B4-BE49-F238E27FC236}">
                <a16:creationId xmlns:a16="http://schemas.microsoft.com/office/drawing/2014/main" id="{0327BC23-A0B6-4011-80B2-C7C88680EDF8}"/>
              </a:ext>
            </a:extLst>
          </p:cNvPr>
          <p:cNvSpPr/>
          <p:nvPr/>
        </p:nvSpPr>
        <p:spPr>
          <a:xfrm>
            <a:off x="53021" y="6001027"/>
            <a:ext cx="2662988" cy="1109791"/>
          </a:xfrm>
          <a:prstGeom prst="homePlate">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w="1778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Rectangle 29">
            <a:extLst>
              <a:ext uri="{FF2B5EF4-FFF2-40B4-BE49-F238E27FC236}">
                <a16:creationId xmlns:a16="http://schemas.microsoft.com/office/drawing/2014/main" id="{375989CD-707C-475C-8251-19B76449FA0B}"/>
              </a:ext>
            </a:extLst>
          </p:cNvPr>
          <p:cNvSpPr/>
          <p:nvPr/>
        </p:nvSpPr>
        <p:spPr>
          <a:xfrm>
            <a:off x="3481835" y="4572000"/>
            <a:ext cx="3340767" cy="245817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100% raw organic material</a:t>
            </a:r>
          </a:p>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Eco-friendly</a:t>
            </a:r>
          </a:p>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Perfect for all kinds of gardening</a:t>
            </a:r>
          </a:p>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Boost the oxygen supply to the roots</a:t>
            </a:r>
          </a:p>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Free from weeds, pests, diseases</a:t>
            </a:r>
          </a:p>
          <a:p>
            <a:pPr algn="just">
              <a:lnSpc>
                <a:spcPct val="107000"/>
              </a:lnSpc>
              <a:spcAft>
                <a:spcPts val="800"/>
              </a:spcAft>
            </a:pPr>
            <a:r>
              <a:rPr lang="en-PH" dirty="0">
                <a:latin typeface="Century" panose="02040604050505020304" pitchFamily="18" charset="0"/>
                <a:ea typeface="Century" panose="02040604050505020304" pitchFamily="18" charset="0"/>
                <a:cs typeface="Arial" panose="020B0604020202020204" pitchFamily="34" charset="0"/>
              </a:rPr>
              <a:t> </a:t>
            </a:r>
          </a:p>
        </p:txBody>
      </p:sp>
      <p:sp>
        <p:nvSpPr>
          <p:cNvPr id="32" name="Rectangle 31">
            <a:extLst>
              <a:ext uri="{FF2B5EF4-FFF2-40B4-BE49-F238E27FC236}">
                <a16:creationId xmlns:a16="http://schemas.microsoft.com/office/drawing/2014/main" id="{AFD8A1BF-1CA0-46C6-89A0-9E9CEC176790}"/>
              </a:ext>
            </a:extLst>
          </p:cNvPr>
          <p:cNvSpPr/>
          <p:nvPr/>
        </p:nvSpPr>
        <p:spPr>
          <a:xfrm>
            <a:off x="1504102" y="531418"/>
            <a:ext cx="4784403" cy="3158750"/>
          </a:xfrm>
          <a:prstGeom prst="rect">
            <a:avLst/>
          </a:prstGeom>
          <a:blipFill>
            <a:blip r:embed="rId2"/>
            <a:tile tx="0" ty="0" sx="100000" sy="100000" flip="none" algn="tl"/>
          </a:blipFill>
          <a:ln w="53975">
            <a:solidFill>
              <a:schemeClr val="tx1"/>
            </a:solidFill>
          </a:ln>
          <a:scene3d>
            <a:camera prst="orthographicFront"/>
            <a:lightRig rig="threePt" dir="t"/>
          </a:scene3d>
          <a:sp3d>
            <a:bevelT w="190500" h="203200"/>
          </a:sp3d>
        </p:spPr>
        <p:txBody>
          <a:bodyPr wrap="square">
            <a:spAutoFit/>
          </a:bodyPr>
          <a:lstStyle/>
          <a:p>
            <a:pPr algn="just">
              <a:lnSpc>
                <a:spcPct val="107000"/>
              </a:lnSpc>
              <a:spcAft>
                <a:spcPts val="800"/>
              </a:spcAft>
            </a:pPr>
            <a:r>
              <a:rPr lang="en-PH" sz="1400" b="1" dirty="0">
                <a:solidFill>
                  <a:schemeClr val="accent2">
                    <a:lumMod val="50000"/>
                  </a:schemeClr>
                </a:solidFill>
                <a:latin typeface="Candara Light" panose="020E0502030303020204" pitchFamily="34" charset="0"/>
                <a:ea typeface="Century" panose="02040604050505020304" pitchFamily="18" charset="0"/>
                <a:cs typeface="Arial" panose="020B0604020202020204" pitchFamily="34" charset="0"/>
              </a:rPr>
              <a:t>Tired of using fertilizers that aren’t giving you the best out of it? Expensive but not worthy? It says natural but the content shows opposite? How’s that?</a:t>
            </a:r>
          </a:p>
          <a:p>
            <a:pPr algn="just">
              <a:lnSpc>
                <a:spcPct val="107000"/>
              </a:lnSpc>
              <a:spcAft>
                <a:spcPts val="800"/>
              </a:spcAft>
            </a:pPr>
            <a:r>
              <a:rPr lang="en-PH" sz="1400" b="1" dirty="0">
                <a:solidFill>
                  <a:schemeClr val="accent2">
                    <a:lumMod val="50000"/>
                  </a:schemeClr>
                </a:solidFill>
                <a:latin typeface="Candara Light" panose="020E0502030303020204" pitchFamily="34" charset="0"/>
                <a:ea typeface="Century" panose="02040604050505020304" pitchFamily="18" charset="0"/>
                <a:cs typeface="Arial" panose="020B0604020202020204" pitchFamily="34" charset="0"/>
              </a:rPr>
              <a:t>Well, you’re probably wondering why I am telling you this? Because we’ve developed a solution to your problem. Were not going to offer you the promising one, of course, there is no such thing like that, but we can definitely prove to you that its very Inexpensive and worthy plus the benefits you are getting in using our product.</a:t>
            </a:r>
          </a:p>
          <a:p>
            <a:pPr algn="just">
              <a:lnSpc>
                <a:spcPct val="107000"/>
              </a:lnSpc>
              <a:spcAft>
                <a:spcPts val="800"/>
              </a:spcAft>
            </a:pPr>
            <a:r>
              <a:rPr lang="en-PH" sz="1400" b="1" dirty="0">
                <a:solidFill>
                  <a:schemeClr val="accent2">
                    <a:lumMod val="50000"/>
                  </a:schemeClr>
                </a:solidFill>
                <a:latin typeface="Candara Light" panose="020E0502030303020204" pitchFamily="34" charset="0"/>
                <a:ea typeface="Century" panose="02040604050505020304" pitchFamily="18" charset="0"/>
                <a:cs typeface="Arial" panose="020B0604020202020204" pitchFamily="34" charset="0"/>
              </a:rPr>
              <a:t>Here it is! We introduce to you Our     </a:t>
            </a:r>
          </a:p>
          <a:p>
            <a:pPr algn="just">
              <a:lnSpc>
                <a:spcPct val="107000"/>
              </a:lnSpc>
              <a:spcAft>
                <a:spcPts val="800"/>
              </a:spcAft>
            </a:pPr>
            <a:r>
              <a:rPr lang="en-PH" sz="1400" b="1" dirty="0">
                <a:solidFill>
                  <a:schemeClr val="accent2">
                    <a:lumMod val="50000"/>
                  </a:schemeClr>
                </a:solidFill>
                <a:latin typeface="+mj-lt"/>
                <a:ea typeface="Century" panose="02040604050505020304" pitchFamily="18" charset="0"/>
                <a:cs typeface="Arial" panose="020B0604020202020204" pitchFamily="34" charset="0"/>
              </a:rPr>
              <a:t> </a:t>
            </a:r>
            <a:r>
              <a:rPr lang="en-PH" sz="2800" dirty="0">
                <a:solidFill>
                  <a:schemeClr val="accent2">
                    <a:lumMod val="50000"/>
                  </a:schemeClr>
                </a:solidFill>
                <a:latin typeface="Intro Head R UC H1 Base" panose="00000500000000000000" pitchFamily="50" charset="0"/>
                <a:ea typeface="Century" panose="02040604050505020304" pitchFamily="18" charset="0"/>
                <a:cs typeface="Arial" panose="020B0604020202020204" pitchFamily="34" charset="0"/>
              </a:rPr>
              <a:t>ORGANIC COCO BROWN</a:t>
            </a:r>
            <a:r>
              <a:rPr lang="en-PH" sz="1400" dirty="0">
                <a:solidFill>
                  <a:schemeClr val="accent2">
                    <a:lumMod val="50000"/>
                  </a:schemeClr>
                </a:solidFill>
                <a:latin typeface="Intro Head R UC H1 Base" panose="00000500000000000000" pitchFamily="50" charset="0"/>
                <a:ea typeface="Century" panose="02040604050505020304" pitchFamily="18" charset="0"/>
                <a:cs typeface="Arial" panose="020B0604020202020204" pitchFamily="34" charset="0"/>
              </a:rPr>
              <a:t>!</a:t>
            </a:r>
            <a:endParaRPr lang="en-PH" sz="2800" dirty="0">
              <a:solidFill>
                <a:schemeClr val="accent2">
                  <a:lumMod val="50000"/>
                </a:schemeClr>
              </a:solidFill>
              <a:latin typeface="Intro Head R UC H1 Base" panose="00000500000000000000" pitchFamily="50" charset="0"/>
              <a:ea typeface="Century" panose="02040604050505020304" pitchFamily="18" charset="0"/>
              <a:cs typeface="Arial" panose="020B0604020202020204" pitchFamily="34" charset="0"/>
            </a:endParaRPr>
          </a:p>
        </p:txBody>
      </p:sp>
      <p:pic>
        <p:nvPicPr>
          <p:cNvPr id="33" name="Picture 32">
            <a:extLst>
              <a:ext uri="{FF2B5EF4-FFF2-40B4-BE49-F238E27FC236}">
                <a16:creationId xmlns:a16="http://schemas.microsoft.com/office/drawing/2014/main" id="{31B372A7-F061-4E5E-8574-2AA16E43C05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8889" l="0" r="100000"/>
                    </a14:imgEffect>
                  </a14:imgLayer>
                </a14:imgProps>
              </a:ext>
              <a:ext uri="{28A0092B-C50C-407E-A947-70E740481C1C}">
                <a14:useLocalDpi xmlns:a14="http://schemas.microsoft.com/office/drawing/2010/main" val="0"/>
              </a:ext>
            </a:extLst>
          </a:blip>
          <a:stretch>
            <a:fillRect/>
          </a:stretch>
        </p:blipFill>
        <p:spPr>
          <a:xfrm>
            <a:off x="4603552" y="2452243"/>
            <a:ext cx="1500691" cy="1194413"/>
          </a:xfrm>
          <a:prstGeom prst="rect">
            <a:avLst/>
          </a:prstGeom>
        </p:spPr>
      </p:pic>
      <p:pic>
        <p:nvPicPr>
          <p:cNvPr id="34" name="Picture 33">
            <a:extLst>
              <a:ext uri="{FF2B5EF4-FFF2-40B4-BE49-F238E27FC236}">
                <a16:creationId xmlns:a16="http://schemas.microsoft.com/office/drawing/2014/main" id="{ECA89430-1E07-4243-8638-370CE9FEEA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63" b="98438" l="9924" r="89695"/>
                    </a14:imgEffect>
                  </a14:imgLayer>
                </a14:imgProps>
              </a:ext>
              <a:ext uri="{28A0092B-C50C-407E-A947-70E740481C1C}">
                <a14:useLocalDpi xmlns:a14="http://schemas.microsoft.com/office/drawing/2010/main" val="0"/>
              </a:ext>
            </a:extLst>
          </a:blip>
          <a:stretch>
            <a:fillRect/>
          </a:stretch>
        </p:blipFill>
        <p:spPr>
          <a:xfrm>
            <a:off x="-521368" y="217824"/>
            <a:ext cx="2358188" cy="3785937"/>
          </a:xfrm>
          <a:prstGeom prst="rect">
            <a:avLst/>
          </a:prstGeom>
        </p:spPr>
      </p:pic>
      <p:sp>
        <p:nvSpPr>
          <p:cNvPr id="36" name="Rectangle 35">
            <a:extLst>
              <a:ext uri="{FF2B5EF4-FFF2-40B4-BE49-F238E27FC236}">
                <a16:creationId xmlns:a16="http://schemas.microsoft.com/office/drawing/2014/main" id="{BA007349-6B06-470C-970E-595174B5CAFA}"/>
              </a:ext>
            </a:extLst>
          </p:cNvPr>
          <p:cNvSpPr/>
          <p:nvPr/>
        </p:nvSpPr>
        <p:spPr>
          <a:xfrm>
            <a:off x="85148" y="4872219"/>
            <a:ext cx="2378856" cy="763351"/>
          </a:xfrm>
          <a:prstGeom prst="rect">
            <a:avLst/>
          </a:prstGeom>
        </p:spPr>
        <p:txBody>
          <a:bodyPr wrap="none">
            <a:spAutoFit/>
          </a:bodyPr>
          <a:lstStyle/>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Website: </a:t>
            </a:r>
          </a:p>
          <a:p>
            <a:pPr algn="just">
              <a:lnSpc>
                <a:spcPct val="107000"/>
              </a:lnSpc>
              <a:spcAft>
                <a:spcPts val="800"/>
              </a:spcAft>
            </a:pPr>
            <a:r>
              <a:rPr lang="en-PH" b="1" u="sng"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www.showamop.com</a:t>
            </a:r>
            <a:endPar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endParaRPr>
          </a:p>
        </p:txBody>
      </p:sp>
      <p:sp>
        <p:nvSpPr>
          <p:cNvPr id="37" name="Rectangle 36">
            <a:extLst>
              <a:ext uri="{FF2B5EF4-FFF2-40B4-BE49-F238E27FC236}">
                <a16:creationId xmlns:a16="http://schemas.microsoft.com/office/drawing/2014/main" id="{1CEC872E-7D49-48E1-A612-D0162F030463}"/>
              </a:ext>
            </a:extLst>
          </p:cNvPr>
          <p:cNvSpPr/>
          <p:nvPr/>
        </p:nvSpPr>
        <p:spPr>
          <a:xfrm>
            <a:off x="121624" y="6140696"/>
            <a:ext cx="1888659" cy="763351"/>
          </a:xfrm>
          <a:prstGeom prst="rect">
            <a:avLst/>
          </a:prstGeom>
        </p:spPr>
        <p:txBody>
          <a:bodyPr wrap="none">
            <a:spAutoFit/>
          </a:bodyPr>
          <a:lstStyle/>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Call us </a:t>
            </a:r>
          </a:p>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(+63)452806078</a:t>
            </a:r>
          </a:p>
        </p:txBody>
      </p:sp>
      <p:sp>
        <p:nvSpPr>
          <p:cNvPr id="38" name="Rectangle 37">
            <a:extLst>
              <a:ext uri="{FF2B5EF4-FFF2-40B4-BE49-F238E27FC236}">
                <a16:creationId xmlns:a16="http://schemas.microsoft.com/office/drawing/2014/main" id="{63B5B0A6-6208-444B-ABB2-33995683773D}"/>
              </a:ext>
            </a:extLst>
          </p:cNvPr>
          <p:cNvSpPr/>
          <p:nvPr/>
        </p:nvSpPr>
        <p:spPr>
          <a:xfrm>
            <a:off x="-25592" y="4387853"/>
            <a:ext cx="1813382" cy="369332"/>
          </a:xfrm>
          <a:prstGeom prst="rect">
            <a:avLst/>
          </a:prstGeom>
        </p:spPr>
        <p:txBody>
          <a:bodyPr wrap="none">
            <a:spAutoFit/>
          </a:bodyPr>
          <a:lstStyle/>
          <a:p>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CONTACT US!</a:t>
            </a:r>
            <a:endParaRPr lang="en-PH" b="1" dirty="0">
              <a:solidFill>
                <a:schemeClr val="accent6">
                  <a:lumMod val="50000"/>
                </a:schemeClr>
              </a:solidFill>
            </a:endParaRPr>
          </a:p>
        </p:txBody>
      </p:sp>
      <p:sp>
        <p:nvSpPr>
          <p:cNvPr id="39" name="Rectangle: Rounded Corners 38">
            <a:extLst>
              <a:ext uri="{FF2B5EF4-FFF2-40B4-BE49-F238E27FC236}">
                <a16:creationId xmlns:a16="http://schemas.microsoft.com/office/drawing/2014/main" id="{3E0C03FD-7946-41CA-AC58-8B462C1B02AC}"/>
              </a:ext>
            </a:extLst>
          </p:cNvPr>
          <p:cNvSpPr/>
          <p:nvPr/>
        </p:nvSpPr>
        <p:spPr>
          <a:xfrm>
            <a:off x="-25591" y="7250487"/>
            <a:ext cx="6883592" cy="1893513"/>
          </a:xfrm>
          <a:prstGeom prst="roundRect">
            <a:avLst/>
          </a:prstGeom>
          <a:solidFill>
            <a:schemeClr val="bg1"/>
          </a:solidFill>
          <a:ln>
            <a:solidFill>
              <a:srgbClr val="00B0F0"/>
            </a:solidFill>
          </a:ln>
          <a:scene3d>
            <a:camera prst="orthographicFront"/>
            <a:lightRig rig="threePt" dir="t"/>
          </a:scene3d>
          <a:sp3d>
            <a:bevelT w="36195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Rectangle 39">
            <a:extLst>
              <a:ext uri="{FF2B5EF4-FFF2-40B4-BE49-F238E27FC236}">
                <a16:creationId xmlns:a16="http://schemas.microsoft.com/office/drawing/2014/main" id="{A64D9ABF-531D-4E4D-9BC5-716146E82F5D}"/>
              </a:ext>
            </a:extLst>
          </p:cNvPr>
          <p:cNvSpPr/>
          <p:nvPr/>
        </p:nvSpPr>
        <p:spPr>
          <a:xfrm>
            <a:off x="85148" y="7199162"/>
            <a:ext cx="6652579" cy="1859420"/>
          </a:xfrm>
          <a:prstGeom prst="rect">
            <a:avLst/>
          </a:prstGeom>
        </p:spPr>
        <p:txBody>
          <a:bodyPr wrap="square">
            <a:spAutoFit/>
          </a:bodyPr>
          <a:lstStyle/>
          <a:p>
            <a:pPr algn="just">
              <a:lnSpc>
                <a:spcPct val="107000"/>
              </a:lnSpc>
              <a:spcAft>
                <a:spcPts val="800"/>
              </a:spcAft>
            </a:pPr>
            <a:r>
              <a:rPr lang="en-PH" sz="1400" b="1"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Made from 100% raw organic material with high water holding capacity. Provides an Antifungal benefits to soil giving your plants a natural pesticide. It provides a great environment for beneficial fungi and bacteria to grow. There is an action of aeration which can give a better root growth results in growing better plants. </a:t>
            </a:r>
            <a:r>
              <a:rPr lang="en-PH" sz="1400" b="1" dirty="0">
                <a:solidFill>
                  <a:schemeClr val="accent2">
                    <a:lumMod val="50000"/>
                  </a:schemeClr>
                </a:solidFill>
                <a:latin typeface="Cambria Math" panose="02040503050406030204" pitchFamily="18" charset="0"/>
                <a:ea typeface="Cambria Math" panose="02040503050406030204" pitchFamily="18" charset="0"/>
                <a:cs typeface="Helvetica" panose="020B0604020202020204" pitchFamily="34" charset="0"/>
              </a:rPr>
              <a:t>Aeration can give a Better root growth results in better plant growth.</a:t>
            </a:r>
            <a:r>
              <a:rPr lang="en-PH" sz="1400" b="1"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 It can be a growing medium like as soil substitute. </a:t>
            </a:r>
          </a:p>
          <a:p>
            <a:pPr algn="just">
              <a:lnSpc>
                <a:spcPct val="107000"/>
              </a:lnSpc>
              <a:spcAft>
                <a:spcPts val="800"/>
              </a:spcAft>
            </a:pPr>
            <a:r>
              <a:rPr lang="en-PH" b="1"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                                                 Get yours now! </a:t>
            </a:r>
            <a:endParaRPr lang="en-PH" dirty="0"/>
          </a:p>
        </p:txBody>
      </p:sp>
    </p:spTree>
    <p:extLst>
      <p:ext uri="{BB962C8B-B14F-4D97-AF65-F5344CB8AC3E}">
        <p14:creationId xmlns:p14="http://schemas.microsoft.com/office/powerpoint/2010/main" val="230690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AD82962E-4B4F-4FB7-98E4-47F3BDE120F3}"/>
              </a:ext>
            </a:extLst>
          </p:cNvPr>
          <p:cNvSpPr/>
          <p:nvPr/>
        </p:nvSpPr>
        <p:spPr>
          <a:xfrm>
            <a:off x="-96715" y="0"/>
            <a:ext cx="6523584" cy="3416968"/>
          </a:xfrm>
          <a:prstGeom prst="homePlat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Arrow: Pentagon 4">
            <a:extLst>
              <a:ext uri="{FF2B5EF4-FFF2-40B4-BE49-F238E27FC236}">
                <a16:creationId xmlns:a16="http://schemas.microsoft.com/office/drawing/2014/main" id="{62C61D45-FE91-475D-9BB1-353EB99E6A0D}"/>
              </a:ext>
            </a:extLst>
          </p:cNvPr>
          <p:cNvSpPr/>
          <p:nvPr/>
        </p:nvSpPr>
        <p:spPr>
          <a:xfrm>
            <a:off x="-96715" y="831690"/>
            <a:ext cx="5503677" cy="3416968"/>
          </a:xfrm>
          <a:prstGeom prst="homePlat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Arrow: Pentagon 5">
            <a:extLst>
              <a:ext uri="{FF2B5EF4-FFF2-40B4-BE49-F238E27FC236}">
                <a16:creationId xmlns:a16="http://schemas.microsoft.com/office/drawing/2014/main" id="{B2F78E6D-08B4-434D-AEDA-FC12EF576732}"/>
              </a:ext>
            </a:extLst>
          </p:cNvPr>
          <p:cNvSpPr/>
          <p:nvPr/>
        </p:nvSpPr>
        <p:spPr>
          <a:xfrm>
            <a:off x="-96715" y="2058551"/>
            <a:ext cx="4395846" cy="3416968"/>
          </a:xfrm>
          <a:prstGeom prst="homePlat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Single Corner Rounded 8">
            <a:extLst>
              <a:ext uri="{FF2B5EF4-FFF2-40B4-BE49-F238E27FC236}">
                <a16:creationId xmlns:a16="http://schemas.microsoft.com/office/drawing/2014/main" id="{275BF5AB-66B0-4B32-AB98-727BC630EA2A}"/>
              </a:ext>
            </a:extLst>
          </p:cNvPr>
          <p:cNvSpPr/>
          <p:nvPr/>
        </p:nvSpPr>
        <p:spPr>
          <a:xfrm>
            <a:off x="-17584" y="5708493"/>
            <a:ext cx="6858000" cy="3416968"/>
          </a:xfrm>
          <a:prstGeom prst="round1Rect">
            <a:avLst/>
          </a:prstGeom>
          <a:solidFill>
            <a:schemeClr val="accent3">
              <a:lumMod val="60000"/>
              <a:lumOff val="40000"/>
            </a:schemeClr>
          </a:solidFill>
          <a:ln w="825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1">
            <a:extLst>
              <a:ext uri="{FF2B5EF4-FFF2-40B4-BE49-F238E27FC236}">
                <a16:creationId xmlns:a16="http://schemas.microsoft.com/office/drawing/2014/main" id="{5DEA3741-4336-4BD7-BA6A-AC25C2CAFCF9}"/>
              </a:ext>
            </a:extLst>
          </p:cNvPr>
          <p:cNvSpPr/>
          <p:nvPr/>
        </p:nvSpPr>
        <p:spPr>
          <a:xfrm>
            <a:off x="-96715" y="5501868"/>
            <a:ext cx="6954715" cy="22516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 name="Picture 6">
            <a:extLst>
              <a:ext uri="{FF2B5EF4-FFF2-40B4-BE49-F238E27FC236}">
                <a16:creationId xmlns:a16="http://schemas.microsoft.com/office/drawing/2014/main" id="{0A33855F-0EB4-4270-8EEA-F255EB6C061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928" b="99036" l="0" r="99111">
                        <a14:foregroundMark x1="71333" y1="59036" x2="71333" y2="59036"/>
                        <a14:foregroundMark x1="70556" y1="56566" x2="71667" y2="56566"/>
                        <a14:foregroundMark x1="72667" y1="56566" x2="72667" y2="56566"/>
                        <a14:foregroundMark x1="78333" y1="58253" x2="78333" y2="58253"/>
                        <a14:foregroundMark x1="79444" y1="59217" x2="79444" y2="59217"/>
                        <a14:foregroundMark x1="79444" y1="59217" x2="79111" y2="60361"/>
                        <a14:foregroundMark x1="72000" y1="54217" x2="72000" y2="54217"/>
                        <a14:foregroundMark x1="63111" y1="54217" x2="63111" y2="54217"/>
                        <a14:foregroundMark x1="70222" y1="55000" x2="70222" y2="55000"/>
                        <a14:foregroundMark x1="46778" y1="56928" x2="46778" y2="56928"/>
                        <a14:foregroundMark x1="46111" y1="55181" x2="46111" y2="55181"/>
                        <a14:foregroundMark x1="33000" y1="23855" x2="33000" y2="23855"/>
                        <a14:foregroundMark x1="33000" y1="25181" x2="33000" y2="25181"/>
                        <a14:foregroundMark x1="37889" y1="27711" x2="37889" y2="27711"/>
                        <a14:foregroundMark x1="37889" y1="27711" x2="37889" y2="27711"/>
                        <a14:foregroundMark x1="34444" y1="28675" x2="34444" y2="28675"/>
                        <a14:foregroundMark x1="34444" y1="28675" x2="34444" y2="28675"/>
                        <a14:foregroundMark x1="33667" y1="28675" x2="33667" y2="28675"/>
                        <a14:foregroundMark x1="31889" y1="27530" x2="31889" y2="27530"/>
                        <a14:foregroundMark x1="29444" y1="25964" x2="29444" y2="25964"/>
                        <a14:foregroundMark x1="29444" y1="25181" x2="29444" y2="25181"/>
                        <a14:foregroundMark x1="54222" y1="26566" x2="54222" y2="26566"/>
                        <a14:foregroundMark x1="54222" y1="26566" x2="54222" y2="26566"/>
                        <a14:foregroundMark x1="54222" y1="26566" x2="54222" y2="26566"/>
                        <a14:foregroundMark x1="54222" y1="26566" x2="54222" y2="26566"/>
                        <a14:foregroundMark x1="53222" y1="25000" x2="53222" y2="25000"/>
                        <a14:foregroundMark x1="47556" y1="25783" x2="47556" y2="25783"/>
                        <a14:foregroundMark x1="47556" y1="26145" x2="47556" y2="26145"/>
                        <a14:foregroundMark x1="48222" y1="28072" x2="50000" y2="30000"/>
                        <a14:foregroundMark x1="50667" y1="30964" x2="50667" y2="30964"/>
                        <a14:foregroundMark x1="50667" y1="30964" x2="50667" y2="30964"/>
                        <a14:foregroundMark x1="50667" y1="30783" x2="50667" y2="30783"/>
                        <a14:foregroundMark x1="52111" y1="29398" x2="52111" y2="29398"/>
                        <a14:foregroundMark x1="27667" y1="94639" x2="27667" y2="94639"/>
                        <a14:foregroundMark x1="27667" y1="93253" x2="27667" y2="93253"/>
                        <a14:foregroundMark x1="27667" y1="93253" x2="27667" y2="93253"/>
                        <a14:foregroundMark x1="26889" y1="93072" x2="25222" y2="95000"/>
                        <a14:foregroundMark x1="22667" y1="95000" x2="22667" y2="95000"/>
                        <a14:foregroundMark x1="23778" y1="94639" x2="23778" y2="94639"/>
                        <a14:foregroundMark x1="23778" y1="94639" x2="23778" y2="94639"/>
                        <a14:foregroundMark x1="23778" y1="94639" x2="23778" y2="94639"/>
                        <a14:foregroundMark x1="23778" y1="94639" x2="23778" y2="94639"/>
                        <a14:foregroundMark x1="23778" y1="94639" x2="23778" y2="94639"/>
                        <a14:foregroundMark x1="30111" y1="95783" x2="30111" y2="95783"/>
                        <a14:foregroundMark x1="31889" y1="91928" x2="31889" y2="91928"/>
                        <a14:foregroundMark x1="32667" y1="92289" x2="33333" y2="94819"/>
                        <a14:foregroundMark x1="33333" y1="94819" x2="33333" y2="94819"/>
                        <a14:foregroundMark x1="33333" y1="94819" x2="33333" y2="95602"/>
                        <a14:foregroundMark x1="33333" y1="95602" x2="33333" y2="95602"/>
                        <a14:foregroundMark x1="33333" y1="95602" x2="33333" y2="95602"/>
                        <a14:foregroundMark x1="33333" y1="95602" x2="34444" y2="96145"/>
                        <a14:foregroundMark x1="34444" y1="96145" x2="34444" y2="96145"/>
                        <a14:foregroundMark x1="34444" y1="96145" x2="35778" y2="96145"/>
                        <a14:foregroundMark x1="73778" y1="93675" x2="73778" y2="93675"/>
                        <a14:foregroundMark x1="73778" y1="93675" x2="73778" y2="93675"/>
                        <a14:foregroundMark x1="73778" y1="93675" x2="73778" y2="93675"/>
                        <a14:foregroundMark x1="73778" y1="93675" x2="73778" y2="93675"/>
                        <a14:foregroundMark x1="73778" y1="93675" x2="73778" y2="93675"/>
                        <a14:foregroundMark x1="73778" y1="93675" x2="73778" y2="93675"/>
                        <a14:foregroundMark x1="73778" y1="93675" x2="73778" y2="93675"/>
                        <a14:foregroundMark x1="73778" y1="93675" x2="73778" y2="93675"/>
                        <a14:foregroundMark x1="73778" y1="93675" x2="73778" y2="93675"/>
                        <a14:foregroundMark x1="73778" y1="93675" x2="73778" y2="93675"/>
                        <a14:foregroundMark x1="73778" y1="93675" x2="73778" y2="93675"/>
                        <a14:foregroundMark x1="73778" y1="93675" x2="73778" y2="93675"/>
                        <a14:foregroundMark x1="73778" y1="93675" x2="73778" y2="93675"/>
                      </a14:backgroundRemoval>
                    </a14:imgEffect>
                  </a14:imgLayer>
                </a14:imgProps>
              </a:ext>
              <a:ext uri="{28A0092B-C50C-407E-A947-70E740481C1C}">
                <a14:useLocalDpi xmlns:a14="http://schemas.microsoft.com/office/drawing/2010/main" val="0"/>
              </a:ext>
            </a:extLst>
          </a:blip>
          <a:stretch>
            <a:fillRect/>
          </a:stretch>
        </p:blipFill>
        <p:spPr>
          <a:xfrm>
            <a:off x="5574641" y="6575875"/>
            <a:ext cx="1159949" cy="2409093"/>
          </a:xfrm>
          <a:prstGeom prst="rect">
            <a:avLst/>
          </a:prstGeom>
        </p:spPr>
      </p:pic>
      <p:sp>
        <p:nvSpPr>
          <p:cNvPr id="8" name="Rectangle 7">
            <a:extLst>
              <a:ext uri="{FF2B5EF4-FFF2-40B4-BE49-F238E27FC236}">
                <a16:creationId xmlns:a16="http://schemas.microsoft.com/office/drawing/2014/main" id="{5CE7DC1E-ED4E-4A68-B09C-86230EF3C4BE}"/>
              </a:ext>
            </a:extLst>
          </p:cNvPr>
          <p:cNvSpPr/>
          <p:nvPr/>
        </p:nvSpPr>
        <p:spPr>
          <a:xfrm>
            <a:off x="35169" y="5989588"/>
            <a:ext cx="5574641" cy="3057825"/>
          </a:xfrm>
          <a:prstGeom prst="rect">
            <a:avLst/>
          </a:prstGeom>
        </p:spPr>
        <p:txBody>
          <a:bodyPr wrap="square">
            <a:spAutoFit/>
          </a:bodyPr>
          <a:lstStyle/>
          <a:p>
            <a:pPr algn="just">
              <a:lnSpc>
                <a:spcPct val="107000"/>
              </a:lnSpc>
              <a:spcAft>
                <a:spcPts val="800"/>
              </a:spcAft>
            </a:pPr>
            <a:r>
              <a:rPr lang="en-PH" sz="1400" b="1" dirty="0">
                <a:solidFill>
                  <a:schemeClr val="accent2">
                    <a:lumMod val="50000"/>
                  </a:schemeClr>
                </a:solidFill>
                <a:latin typeface="Candara Light" panose="020E0502030303020204" pitchFamily="34" charset="0"/>
                <a:ea typeface="Century" panose="02040604050505020304" pitchFamily="18" charset="0"/>
                <a:cs typeface="Arial" panose="020B0604020202020204" pitchFamily="34" charset="0"/>
              </a:rPr>
              <a:t>Tired of using fertilizers that aren’t giving you the best out of it? Expensive but not worthy? It says natural but the content shows opposite? How’s that?</a:t>
            </a:r>
          </a:p>
          <a:p>
            <a:pPr algn="just">
              <a:lnSpc>
                <a:spcPct val="107000"/>
              </a:lnSpc>
              <a:spcAft>
                <a:spcPts val="800"/>
              </a:spcAft>
            </a:pPr>
            <a:r>
              <a:rPr lang="en-PH" sz="1400" b="1" dirty="0">
                <a:solidFill>
                  <a:schemeClr val="accent2">
                    <a:lumMod val="50000"/>
                  </a:schemeClr>
                </a:solidFill>
                <a:latin typeface="Candara Light" panose="020E0502030303020204" pitchFamily="34" charset="0"/>
                <a:ea typeface="Century" panose="02040604050505020304" pitchFamily="18" charset="0"/>
                <a:cs typeface="Arial" panose="020B0604020202020204" pitchFamily="34" charset="0"/>
              </a:rPr>
              <a:t>Well, you’re probably wondering why I am telling you this? Because we’ve developed a solution to your problem. Were not going to offer you the promising one, of course, there is no such thing like that, but we can definitely prove to you that its very Inexpensive and worthy plus the benefits you are getting in using our product.</a:t>
            </a:r>
          </a:p>
          <a:p>
            <a:pPr algn="just">
              <a:lnSpc>
                <a:spcPct val="107000"/>
              </a:lnSpc>
              <a:spcAft>
                <a:spcPts val="800"/>
              </a:spcAft>
            </a:pPr>
            <a:r>
              <a:rPr lang="en-PH" sz="1400" b="1" dirty="0">
                <a:solidFill>
                  <a:schemeClr val="accent2">
                    <a:lumMod val="50000"/>
                  </a:schemeClr>
                </a:solidFill>
                <a:latin typeface="Candara Light" panose="020E0502030303020204" pitchFamily="34" charset="0"/>
                <a:ea typeface="Century" panose="02040604050505020304" pitchFamily="18" charset="0"/>
                <a:cs typeface="Arial" panose="020B0604020202020204" pitchFamily="34" charset="0"/>
              </a:rPr>
              <a:t>Here it is! We introduce to you Our     </a:t>
            </a:r>
          </a:p>
          <a:p>
            <a:pPr algn="just">
              <a:lnSpc>
                <a:spcPct val="107000"/>
              </a:lnSpc>
              <a:spcAft>
                <a:spcPts val="800"/>
              </a:spcAft>
            </a:pPr>
            <a:r>
              <a:rPr lang="en-PH" b="1" dirty="0">
                <a:solidFill>
                  <a:schemeClr val="accent2">
                    <a:lumMod val="50000"/>
                  </a:schemeClr>
                </a:solidFill>
                <a:ea typeface="Century" panose="02040604050505020304" pitchFamily="18" charset="0"/>
                <a:cs typeface="Arial" panose="020B0604020202020204" pitchFamily="34" charset="0"/>
              </a:rPr>
              <a:t> </a:t>
            </a:r>
            <a:r>
              <a:rPr lang="en-PH" sz="3600" dirty="0">
                <a:solidFill>
                  <a:schemeClr val="accent2">
                    <a:lumMod val="50000"/>
                  </a:schemeClr>
                </a:solidFill>
                <a:latin typeface="Intro Head R UC H1 Base" panose="00000500000000000000" pitchFamily="50" charset="0"/>
                <a:ea typeface="Century" panose="02040604050505020304" pitchFamily="18" charset="0"/>
                <a:cs typeface="Arial" panose="020B0604020202020204" pitchFamily="34" charset="0"/>
              </a:rPr>
              <a:t>ORGANIC COCO BROWN</a:t>
            </a:r>
            <a:r>
              <a:rPr lang="en-PH" dirty="0">
                <a:solidFill>
                  <a:schemeClr val="accent2">
                    <a:lumMod val="50000"/>
                  </a:schemeClr>
                </a:solidFill>
                <a:latin typeface="Intro Head R UC H1 Base" panose="00000500000000000000" pitchFamily="50" charset="0"/>
                <a:ea typeface="Century" panose="02040604050505020304" pitchFamily="18" charset="0"/>
                <a:cs typeface="Arial" panose="020B0604020202020204" pitchFamily="34" charset="0"/>
              </a:rPr>
              <a:t>!</a:t>
            </a:r>
            <a:endParaRPr lang="en-PH" sz="3600" dirty="0">
              <a:solidFill>
                <a:schemeClr val="accent2">
                  <a:lumMod val="50000"/>
                </a:schemeClr>
              </a:solidFill>
              <a:latin typeface="Intro Head R UC H1 Base" panose="00000500000000000000" pitchFamily="50" charset="0"/>
              <a:ea typeface="Century" panose="02040604050505020304" pitchFamily="18" charset="0"/>
              <a:cs typeface="Arial" panose="020B0604020202020204" pitchFamily="34" charset="0"/>
            </a:endParaRPr>
          </a:p>
        </p:txBody>
      </p:sp>
      <p:cxnSp>
        <p:nvCxnSpPr>
          <p:cNvPr id="11" name="Straight Connector 10">
            <a:extLst>
              <a:ext uri="{FF2B5EF4-FFF2-40B4-BE49-F238E27FC236}">
                <a16:creationId xmlns:a16="http://schemas.microsoft.com/office/drawing/2014/main" id="{0E5754FA-B931-425B-B357-A79084D15203}"/>
              </a:ext>
            </a:extLst>
          </p:cNvPr>
          <p:cNvCxnSpPr>
            <a:cxnSpLocks/>
            <a:stCxn id="2" idx="1"/>
            <a:endCxn id="2" idx="3"/>
          </p:cNvCxnSpPr>
          <p:nvPr/>
        </p:nvCxnSpPr>
        <p:spPr>
          <a:xfrm>
            <a:off x="-96715" y="5614451"/>
            <a:ext cx="695471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7E3F3FB-7DF1-4D50-B4AF-B3E928A9BB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8889" l="0" r="100000"/>
                    </a14:imgEffect>
                  </a14:imgLayer>
                </a14:imgProps>
              </a:ext>
              <a:ext uri="{28A0092B-C50C-407E-A947-70E740481C1C}">
                <a14:useLocalDpi xmlns:a14="http://schemas.microsoft.com/office/drawing/2010/main" val="0"/>
              </a:ext>
            </a:extLst>
          </a:blip>
          <a:stretch>
            <a:fillRect/>
          </a:stretch>
        </p:blipFill>
        <p:spPr>
          <a:xfrm>
            <a:off x="4384362" y="7790555"/>
            <a:ext cx="1500691" cy="1194413"/>
          </a:xfrm>
          <a:prstGeom prst="rect">
            <a:avLst/>
          </a:prstGeom>
        </p:spPr>
      </p:pic>
      <p:pic>
        <p:nvPicPr>
          <p:cNvPr id="13" name="Picture 12">
            <a:extLst>
              <a:ext uri="{FF2B5EF4-FFF2-40B4-BE49-F238E27FC236}">
                <a16:creationId xmlns:a16="http://schemas.microsoft.com/office/drawing/2014/main" id="{6D0D0562-B6EC-4A6E-95A3-0EA3E561B5E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563" b="98438" l="9924" r="89695"/>
                    </a14:imgEffect>
                  </a14:imgLayer>
                </a14:imgProps>
              </a:ext>
              <a:ext uri="{28A0092B-C50C-407E-A947-70E740481C1C}">
                <a14:useLocalDpi xmlns:a14="http://schemas.microsoft.com/office/drawing/2010/main" val="0"/>
              </a:ext>
            </a:extLst>
          </a:blip>
          <a:stretch>
            <a:fillRect/>
          </a:stretch>
        </p:blipFill>
        <p:spPr>
          <a:xfrm>
            <a:off x="4899630" y="1843552"/>
            <a:ext cx="2358188" cy="3785937"/>
          </a:xfrm>
          <a:prstGeom prst="rect">
            <a:avLst/>
          </a:prstGeom>
        </p:spPr>
      </p:pic>
      <p:sp>
        <p:nvSpPr>
          <p:cNvPr id="14" name="Rectangle 13">
            <a:extLst>
              <a:ext uri="{FF2B5EF4-FFF2-40B4-BE49-F238E27FC236}">
                <a16:creationId xmlns:a16="http://schemas.microsoft.com/office/drawing/2014/main" id="{BB86F0E1-5E30-4B4B-BE53-F9C3F5490C6A}"/>
              </a:ext>
            </a:extLst>
          </p:cNvPr>
          <p:cNvSpPr/>
          <p:nvPr/>
        </p:nvSpPr>
        <p:spPr>
          <a:xfrm>
            <a:off x="-96715" y="2817507"/>
            <a:ext cx="3429000" cy="2458173"/>
          </a:xfrm>
          <a:prstGeom prst="rect">
            <a:avLst/>
          </a:prstGeom>
        </p:spPr>
        <p:txBody>
          <a:bodyPr>
            <a:spAutoFit/>
          </a:bodyPr>
          <a:lstStyle/>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100% raw organic material</a:t>
            </a:r>
          </a:p>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Eco-friendly</a:t>
            </a:r>
          </a:p>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Perfect for all kinds of gardening</a:t>
            </a:r>
          </a:p>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Boost the oxygen supply to the roots</a:t>
            </a:r>
          </a:p>
          <a:p>
            <a:pPr marL="285750" indent="-285750" algn="just">
              <a:lnSpc>
                <a:spcPct val="107000"/>
              </a:lnSpc>
              <a:spcAft>
                <a:spcPts val="800"/>
              </a:spcAft>
              <a:buFont typeface="Wingdings" panose="05000000000000000000" pitchFamily="2" charset="2"/>
              <a:buChar char="Ø"/>
            </a:pPr>
            <a:r>
              <a:rPr lang="en-PH" sz="16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Free from weeds, pests, diseases</a:t>
            </a:r>
          </a:p>
          <a:p>
            <a:pPr algn="just">
              <a:lnSpc>
                <a:spcPct val="107000"/>
              </a:lnSpc>
              <a:spcAft>
                <a:spcPts val="800"/>
              </a:spcAft>
            </a:pPr>
            <a:r>
              <a:rPr lang="en-PH" dirty="0">
                <a:latin typeface="Century" panose="02040604050505020304" pitchFamily="18" charset="0"/>
                <a:ea typeface="Century" panose="02040604050505020304" pitchFamily="18" charset="0"/>
                <a:cs typeface="Arial" panose="020B0604020202020204" pitchFamily="34" charset="0"/>
              </a:rPr>
              <a:t> </a:t>
            </a:r>
          </a:p>
        </p:txBody>
      </p:sp>
      <p:sp>
        <p:nvSpPr>
          <p:cNvPr id="15" name="Rectangle 14">
            <a:extLst>
              <a:ext uri="{FF2B5EF4-FFF2-40B4-BE49-F238E27FC236}">
                <a16:creationId xmlns:a16="http://schemas.microsoft.com/office/drawing/2014/main" id="{16FD5539-F896-42C4-8025-A80B5ECEC54A}"/>
              </a:ext>
            </a:extLst>
          </p:cNvPr>
          <p:cNvSpPr/>
          <p:nvPr/>
        </p:nvSpPr>
        <p:spPr>
          <a:xfrm>
            <a:off x="-17584" y="1080201"/>
            <a:ext cx="3429000" cy="763351"/>
          </a:xfrm>
          <a:prstGeom prst="rect">
            <a:avLst/>
          </a:prstGeom>
        </p:spPr>
        <p:txBody>
          <a:bodyPr>
            <a:spAutoFit/>
          </a:bodyPr>
          <a:lstStyle/>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Website: </a:t>
            </a:r>
          </a:p>
          <a:p>
            <a:pPr algn="just">
              <a:lnSpc>
                <a:spcPct val="107000"/>
              </a:lnSpc>
              <a:spcAft>
                <a:spcPts val="800"/>
              </a:spcAft>
            </a:pPr>
            <a:r>
              <a:rPr lang="en-PH" b="1" u="sng"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www.showamop.com</a:t>
            </a:r>
            <a:endPar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ADE6DE1D-84CB-4A2D-AC7E-8A2AD34108FA}"/>
              </a:ext>
            </a:extLst>
          </p:cNvPr>
          <p:cNvSpPr/>
          <p:nvPr/>
        </p:nvSpPr>
        <p:spPr>
          <a:xfrm>
            <a:off x="-17584" y="1383"/>
            <a:ext cx="3429000" cy="763351"/>
          </a:xfrm>
          <a:prstGeom prst="rect">
            <a:avLst/>
          </a:prstGeom>
        </p:spPr>
        <p:txBody>
          <a:bodyPr>
            <a:spAutoFit/>
          </a:bodyPr>
          <a:lstStyle/>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Call us </a:t>
            </a:r>
          </a:p>
          <a:p>
            <a:pPr algn="just">
              <a:lnSpc>
                <a:spcPct val="107000"/>
              </a:lnSpc>
              <a:spcAft>
                <a:spcPts val="800"/>
              </a:spcAft>
            </a:pPr>
            <a:r>
              <a:rPr lang="en-PH" b="1" dirty="0">
                <a:solidFill>
                  <a:schemeClr val="accent6">
                    <a:lumMod val="50000"/>
                  </a:schemeClr>
                </a:solidFill>
                <a:latin typeface="Century" panose="02040604050505020304" pitchFamily="18" charset="0"/>
                <a:ea typeface="Century" panose="02040604050505020304" pitchFamily="18" charset="0"/>
                <a:cs typeface="Arial" panose="020B0604020202020204" pitchFamily="34" charset="0"/>
              </a:rPr>
              <a:t>(+63)452806078</a:t>
            </a:r>
          </a:p>
        </p:txBody>
      </p:sp>
      <p:sp>
        <p:nvSpPr>
          <p:cNvPr id="17" name="Rectangle 16">
            <a:extLst>
              <a:ext uri="{FF2B5EF4-FFF2-40B4-BE49-F238E27FC236}">
                <a16:creationId xmlns:a16="http://schemas.microsoft.com/office/drawing/2014/main" id="{63A4B1BB-7920-4F85-9C7B-4389607AB7A3}"/>
              </a:ext>
            </a:extLst>
          </p:cNvPr>
          <p:cNvSpPr/>
          <p:nvPr/>
        </p:nvSpPr>
        <p:spPr>
          <a:xfrm>
            <a:off x="3411415" y="73928"/>
            <a:ext cx="3372545" cy="5087034"/>
          </a:xfrm>
          <a:prstGeom prst="rect">
            <a:avLst/>
          </a:prstGeom>
        </p:spPr>
        <p:txBody>
          <a:bodyPr wrap="square">
            <a:spAutoFit/>
          </a:bodyPr>
          <a:lstStyle/>
          <a:p>
            <a:pPr algn="just">
              <a:lnSpc>
                <a:spcPct val="107000"/>
              </a:lnSpc>
              <a:spcAft>
                <a:spcPts val="800"/>
              </a:spcAft>
            </a:pPr>
            <a:r>
              <a:rPr lang="en-PH" sz="12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Made from 100% raw organic material with high water holding capacity. Provides an Antifungal benefits to soil giving your plants a natural pesticide. It provides a great environment for beneficial fungi and bacteria to grow. There is an action of aeration which can give a better root growth results in growing better plants. </a:t>
            </a:r>
            <a:r>
              <a:rPr lang="en-PH" sz="1200" dirty="0">
                <a:solidFill>
                  <a:schemeClr val="accent2">
                    <a:lumMod val="50000"/>
                  </a:schemeClr>
                </a:solidFill>
                <a:latin typeface="Cambria Math" panose="02040503050406030204" pitchFamily="18" charset="0"/>
                <a:ea typeface="Cambria Math" panose="02040503050406030204" pitchFamily="18" charset="0"/>
                <a:cs typeface="Helvetica" panose="020B0604020202020204" pitchFamily="34" charset="0"/>
              </a:rPr>
              <a:t>Aeration can give a Better root growth results in better plant growth.</a:t>
            </a:r>
            <a:r>
              <a:rPr lang="en-PH" sz="12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 It can be a growing medium like as soil substitute. </a:t>
            </a:r>
          </a:p>
          <a:p>
            <a:pPr algn="just">
              <a:lnSpc>
                <a:spcPct val="107000"/>
              </a:lnSpc>
              <a:spcAft>
                <a:spcPts val="800"/>
              </a:spcAft>
            </a:pPr>
            <a:r>
              <a:rPr lang="en-PH" sz="32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     </a:t>
            </a:r>
          </a:p>
          <a:p>
            <a:pPr algn="just">
              <a:lnSpc>
                <a:spcPct val="107000"/>
              </a:lnSpc>
              <a:spcAft>
                <a:spcPts val="800"/>
              </a:spcAft>
            </a:pPr>
            <a:endParaRPr lang="en-PH" sz="32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endParaRPr>
          </a:p>
          <a:p>
            <a:pPr algn="just">
              <a:lnSpc>
                <a:spcPct val="107000"/>
              </a:lnSpc>
              <a:spcAft>
                <a:spcPts val="800"/>
              </a:spcAft>
            </a:pPr>
            <a:endParaRPr lang="en-PH" sz="32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endParaRPr>
          </a:p>
          <a:p>
            <a:pPr algn="just">
              <a:lnSpc>
                <a:spcPct val="107000"/>
              </a:lnSpc>
              <a:spcAft>
                <a:spcPts val="800"/>
              </a:spcAft>
            </a:pPr>
            <a:r>
              <a:rPr lang="en-PH" sz="3200" dirty="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a:t>                                            </a:t>
            </a:r>
            <a:r>
              <a:rPr lang="en-PH" sz="3200" dirty="0">
                <a:solidFill>
                  <a:schemeClr val="accent2">
                    <a:lumMod val="75000"/>
                  </a:schemeClr>
                </a:solidFill>
                <a:latin typeface="Cambria Math" panose="02040503050406030204" pitchFamily="18" charset="0"/>
                <a:ea typeface="Cambria Math" panose="02040503050406030204" pitchFamily="18" charset="0"/>
                <a:cs typeface="Arial" panose="020B0604020202020204" pitchFamily="34" charset="0"/>
              </a:rPr>
              <a:t>Get yours now! </a:t>
            </a:r>
            <a:endParaRPr lang="en-PH" sz="3200" dirty="0">
              <a:solidFill>
                <a:schemeClr val="accent2">
                  <a:lumMod val="75000"/>
                </a:schemeClr>
              </a:solidFill>
            </a:endParaRPr>
          </a:p>
        </p:txBody>
      </p:sp>
    </p:spTree>
    <p:extLst>
      <p:ext uri="{BB962C8B-B14F-4D97-AF65-F5344CB8AC3E}">
        <p14:creationId xmlns:p14="http://schemas.microsoft.com/office/powerpoint/2010/main" val="3392208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1339</TotalTime>
  <Words>580</Words>
  <Application>Microsoft Office PowerPoint</Application>
  <PresentationFormat>On-screen Show (4:3)</PresentationFormat>
  <Paragraphs>58</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Cambria Math</vt:lpstr>
      <vt:lpstr>Candara Light</vt:lpstr>
      <vt:lpstr>Century</vt:lpstr>
      <vt:lpstr>Intro Head R UC H1 Base</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志輔 松島</dc:creator>
  <cp:lastModifiedBy>志輔 松島</cp:lastModifiedBy>
  <cp:revision>52</cp:revision>
  <dcterms:created xsi:type="dcterms:W3CDTF">2019-04-05T23:50:27Z</dcterms:created>
  <dcterms:modified xsi:type="dcterms:W3CDTF">2019-04-16T04:34:08Z</dcterms:modified>
</cp:coreProperties>
</file>